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7"/>
  </p:notesMasterIdLst>
  <p:handoutMasterIdLst>
    <p:handoutMasterId r:id="rId28"/>
  </p:handoutMasterIdLst>
  <p:sldIdLst>
    <p:sldId id="1030" r:id="rId2"/>
    <p:sldId id="1063" r:id="rId3"/>
    <p:sldId id="1065" r:id="rId4"/>
    <p:sldId id="1068" r:id="rId5"/>
    <p:sldId id="1067" r:id="rId6"/>
    <p:sldId id="1066" r:id="rId7"/>
    <p:sldId id="1069" r:id="rId8"/>
    <p:sldId id="1070" r:id="rId9"/>
    <p:sldId id="1003" r:id="rId10"/>
    <p:sldId id="1049" r:id="rId11"/>
    <p:sldId id="1050" r:id="rId12"/>
    <p:sldId id="1051" r:id="rId13"/>
    <p:sldId id="1052" r:id="rId14"/>
    <p:sldId id="1053" r:id="rId15"/>
    <p:sldId id="1054" r:id="rId16"/>
    <p:sldId id="1055" r:id="rId17"/>
    <p:sldId id="1057" r:id="rId18"/>
    <p:sldId id="1058" r:id="rId19"/>
    <p:sldId id="1060" r:id="rId20"/>
    <p:sldId id="1056" r:id="rId21"/>
    <p:sldId id="1048" r:id="rId22"/>
    <p:sldId id="1059" r:id="rId23"/>
    <p:sldId id="1061" r:id="rId24"/>
    <p:sldId id="275" r:id="rId25"/>
    <p:sldId id="1062" r:id="rId26"/>
  </p:sldIdLst>
  <p:sldSz cx="9144000" cy="6858000" type="screen4x3"/>
  <p:notesSz cx="7315200" cy="9601200"/>
  <p:defaultTextStyle>
    <a:defPPr>
      <a:defRPr lang="en-GB"/>
    </a:defPPr>
    <a:lvl1pPr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000000"/>
    <a:srgbClr val="808080"/>
    <a:srgbClr val="262626"/>
    <a:srgbClr val="7E2F8E"/>
    <a:srgbClr val="D95319"/>
    <a:srgbClr val="DFDFDF"/>
    <a:srgbClr val="EDB120"/>
    <a:srgbClr val="1E81C3"/>
    <a:srgbClr val="0072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164" autoAdjust="0"/>
    <p:restoredTop sz="79143" autoAdjust="0"/>
  </p:normalViewPr>
  <p:slideViewPr>
    <p:cSldViewPr snapToGrid="0">
      <p:cViewPr varScale="1">
        <p:scale>
          <a:sx n="49" d="100"/>
          <a:sy n="49" d="100"/>
        </p:scale>
        <p:origin x="1572" y="5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50" d="100"/>
        <a:sy n="15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59" d="100"/>
          <a:sy n="59" d="100"/>
        </p:scale>
        <p:origin x="3142" y="29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F6AFED1-F671-4555-9BC0-EBCFCD9D22C7}" type="doc">
      <dgm:prSet loTypeId="urn:microsoft.com/office/officeart/2005/8/layout/chevron2" loCatId="list" qsTypeId="urn:microsoft.com/office/officeart/2005/8/quickstyle/simple1" qsCatId="simple" csTypeId="urn:microsoft.com/office/officeart/2005/8/colors/accent1_5" csCatId="accent1" phldr="1"/>
      <dgm:spPr/>
      <dgm:t>
        <a:bodyPr/>
        <a:lstStyle/>
        <a:p>
          <a:endParaRPr lang="en-GB"/>
        </a:p>
      </dgm:t>
    </dgm:pt>
    <dgm:pt modelId="{9BB75B79-F700-4554-8472-22ECE06B2269}">
      <dgm:prSet phldrT="[Text]"/>
      <dgm:spPr/>
      <dgm:t>
        <a:bodyPr/>
        <a:lstStyle/>
        <a:p>
          <a:r>
            <a:rPr lang="en-GB" dirty="0" err="1"/>
            <a:t>Matlab</a:t>
          </a:r>
          <a:endParaRPr lang="en-GB" dirty="0"/>
        </a:p>
      </dgm:t>
    </dgm:pt>
    <dgm:pt modelId="{D4E58450-E37E-461D-96B0-49CB546B1059}" type="parTrans" cxnId="{D4276515-C05F-4838-B59F-994ED84BECC4}">
      <dgm:prSet/>
      <dgm:spPr/>
      <dgm:t>
        <a:bodyPr/>
        <a:lstStyle/>
        <a:p>
          <a:endParaRPr lang="en-GB"/>
        </a:p>
      </dgm:t>
    </dgm:pt>
    <dgm:pt modelId="{79EAD664-B4E3-4F95-A395-EDBE0FAD1BD5}" type="sibTrans" cxnId="{D4276515-C05F-4838-B59F-994ED84BECC4}">
      <dgm:prSet/>
      <dgm:spPr/>
      <dgm:t>
        <a:bodyPr/>
        <a:lstStyle/>
        <a:p>
          <a:endParaRPr lang="en-GB"/>
        </a:p>
      </dgm:t>
    </dgm:pt>
    <dgm:pt modelId="{1485694C-E6FD-40B5-8CBE-54F16C3503D7}">
      <dgm:prSet phldrT="[Text]"/>
      <dgm:spPr/>
      <dgm:t>
        <a:bodyPr/>
        <a:lstStyle/>
        <a:p>
          <a:r>
            <a:rPr lang="en-GB" dirty="0"/>
            <a:t>Press run</a:t>
          </a:r>
        </a:p>
      </dgm:t>
    </dgm:pt>
    <dgm:pt modelId="{55298115-23C4-46DB-A35A-BE618118F831}" type="parTrans" cxnId="{E26C42A4-96C9-4B0E-B059-A196B45D925C}">
      <dgm:prSet/>
      <dgm:spPr/>
      <dgm:t>
        <a:bodyPr/>
        <a:lstStyle/>
        <a:p>
          <a:endParaRPr lang="en-GB"/>
        </a:p>
      </dgm:t>
    </dgm:pt>
    <dgm:pt modelId="{B50F78A7-561A-4FF2-8787-EF643A7BDFEB}" type="sibTrans" cxnId="{E26C42A4-96C9-4B0E-B059-A196B45D925C}">
      <dgm:prSet/>
      <dgm:spPr/>
      <dgm:t>
        <a:bodyPr/>
        <a:lstStyle/>
        <a:p>
          <a:endParaRPr lang="en-GB"/>
        </a:p>
      </dgm:t>
    </dgm:pt>
    <dgm:pt modelId="{72FB5D45-68FD-46CD-A444-9C64E149D7F4}">
      <dgm:prSet phldrT="[Text]"/>
      <dgm:spPr/>
      <dgm:t>
        <a:bodyPr/>
        <a:lstStyle/>
        <a:p>
          <a:r>
            <a:rPr lang="en-GB" dirty="0"/>
            <a:t>Output .</a:t>
          </a:r>
          <a:r>
            <a:rPr lang="en-GB" dirty="0" err="1"/>
            <a:t>ibl</a:t>
          </a:r>
          <a:r>
            <a:rPr lang="en-GB" dirty="0"/>
            <a:t> for rotor and stator</a:t>
          </a:r>
        </a:p>
      </dgm:t>
    </dgm:pt>
    <dgm:pt modelId="{BCCA5BD5-0F5E-4298-B9DC-CAA4BF1B8229}" type="parTrans" cxnId="{BB39D007-2C6C-40FE-8048-3700C6A4756D}">
      <dgm:prSet/>
      <dgm:spPr/>
      <dgm:t>
        <a:bodyPr/>
        <a:lstStyle/>
        <a:p>
          <a:endParaRPr lang="en-GB"/>
        </a:p>
      </dgm:t>
    </dgm:pt>
    <dgm:pt modelId="{BF7DC6E9-6CB9-40CD-A29E-4A9CE3E35CEB}" type="sibTrans" cxnId="{BB39D007-2C6C-40FE-8048-3700C6A4756D}">
      <dgm:prSet/>
      <dgm:spPr/>
      <dgm:t>
        <a:bodyPr/>
        <a:lstStyle/>
        <a:p>
          <a:endParaRPr lang="en-GB"/>
        </a:p>
      </dgm:t>
    </dgm:pt>
    <dgm:pt modelId="{BBD4566D-0C22-47CF-9C04-0EB91329DB84}">
      <dgm:prSet phldrT="[Text]"/>
      <dgm:spPr/>
      <dgm:t>
        <a:bodyPr/>
        <a:lstStyle/>
        <a:p>
          <a:r>
            <a:rPr lang="en-GB" dirty="0"/>
            <a:t>Creo</a:t>
          </a:r>
        </a:p>
      </dgm:t>
    </dgm:pt>
    <dgm:pt modelId="{9A56A4C5-2759-46E0-83E9-879E7E0F5619}" type="parTrans" cxnId="{7AAD8826-B056-48B8-B4D3-F4F903DF9FCD}">
      <dgm:prSet/>
      <dgm:spPr/>
      <dgm:t>
        <a:bodyPr/>
        <a:lstStyle/>
        <a:p>
          <a:endParaRPr lang="en-GB"/>
        </a:p>
      </dgm:t>
    </dgm:pt>
    <dgm:pt modelId="{8D1D4143-3850-4415-BC09-FE16C2D883E3}" type="sibTrans" cxnId="{7AAD8826-B056-48B8-B4D3-F4F903DF9FCD}">
      <dgm:prSet/>
      <dgm:spPr/>
      <dgm:t>
        <a:bodyPr/>
        <a:lstStyle/>
        <a:p>
          <a:endParaRPr lang="en-GB"/>
        </a:p>
      </dgm:t>
    </dgm:pt>
    <dgm:pt modelId="{78CF6BD8-EE42-42BE-8E29-1C05F161D2D0}">
      <dgm:prSet phldrT="[Text]"/>
      <dgm:spPr/>
      <dgm:t>
        <a:bodyPr/>
        <a:lstStyle/>
        <a:p>
          <a:r>
            <a:rPr lang="en-GB" dirty="0"/>
            <a:t>Change curves to new .</a:t>
          </a:r>
          <a:r>
            <a:rPr lang="en-GB" dirty="0" err="1"/>
            <a:t>ibl</a:t>
          </a:r>
          <a:r>
            <a:rPr lang="en-GB" dirty="0"/>
            <a:t> file</a:t>
          </a:r>
        </a:p>
      </dgm:t>
    </dgm:pt>
    <dgm:pt modelId="{3D8A05BB-779A-4E8E-AD53-E90EE67F738F}" type="parTrans" cxnId="{EBD87806-D36C-406B-BEB8-05B5A0789694}">
      <dgm:prSet/>
      <dgm:spPr/>
      <dgm:t>
        <a:bodyPr/>
        <a:lstStyle/>
        <a:p>
          <a:endParaRPr lang="en-GB"/>
        </a:p>
      </dgm:t>
    </dgm:pt>
    <dgm:pt modelId="{48AB3742-28C0-456B-865D-1200A2DE4557}" type="sibTrans" cxnId="{EBD87806-D36C-406B-BEB8-05B5A0789694}">
      <dgm:prSet/>
      <dgm:spPr/>
      <dgm:t>
        <a:bodyPr/>
        <a:lstStyle/>
        <a:p>
          <a:endParaRPr lang="en-GB"/>
        </a:p>
      </dgm:t>
    </dgm:pt>
    <dgm:pt modelId="{413D50EE-2AA5-4435-9F2E-0216C2D7A3BB}">
      <dgm:prSet phldrT="[Text]"/>
      <dgm:spPr/>
      <dgm:t>
        <a:bodyPr/>
        <a:lstStyle/>
        <a:p>
          <a:r>
            <a:rPr lang="en-GB" dirty="0"/>
            <a:t>Regenerate</a:t>
          </a:r>
        </a:p>
      </dgm:t>
    </dgm:pt>
    <dgm:pt modelId="{9CBC382F-CA13-4D6C-AFE9-551FBA614DC2}" type="parTrans" cxnId="{BA0B8118-56DB-4163-9D9A-7126446A2026}">
      <dgm:prSet/>
      <dgm:spPr/>
      <dgm:t>
        <a:bodyPr/>
        <a:lstStyle/>
        <a:p>
          <a:endParaRPr lang="en-GB"/>
        </a:p>
      </dgm:t>
    </dgm:pt>
    <dgm:pt modelId="{94FEEE04-28B4-44DE-BF79-86325D6A1983}" type="sibTrans" cxnId="{BA0B8118-56DB-4163-9D9A-7126446A2026}">
      <dgm:prSet/>
      <dgm:spPr/>
      <dgm:t>
        <a:bodyPr/>
        <a:lstStyle/>
        <a:p>
          <a:endParaRPr lang="en-GB"/>
        </a:p>
      </dgm:t>
    </dgm:pt>
    <dgm:pt modelId="{86E6706A-A8A3-4E58-94E6-324920FAA34B}">
      <dgm:prSet phldrT="[Text]"/>
      <dgm:spPr/>
      <dgm:t>
        <a:bodyPr/>
        <a:lstStyle/>
        <a:p>
          <a:r>
            <a:rPr lang="en-GB" dirty="0"/>
            <a:t>OPTIONAL: Save .</a:t>
          </a:r>
          <a:r>
            <a:rPr lang="en-GB" dirty="0" err="1"/>
            <a:t>ibl</a:t>
          </a:r>
          <a:r>
            <a:rPr lang="en-GB" dirty="0"/>
            <a:t> files under separate name</a:t>
          </a:r>
        </a:p>
      </dgm:t>
    </dgm:pt>
    <dgm:pt modelId="{8480F1A4-D7F9-48EB-8490-81ACB1E34C32}" type="parTrans" cxnId="{A8AA739E-A222-4D6C-B883-44287779B615}">
      <dgm:prSet/>
      <dgm:spPr/>
      <dgm:t>
        <a:bodyPr/>
        <a:lstStyle/>
        <a:p>
          <a:endParaRPr lang="en-GB"/>
        </a:p>
      </dgm:t>
    </dgm:pt>
    <dgm:pt modelId="{A21200B8-C90B-4138-A3FF-986ED635D5CD}" type="sibTrans" cxnId="{A8AA739E-A222-4D6C-B883-44287779B615}">
      <dgm:prSet/>
      <dgm:spPr/>
      <dgm:t>
        <a:bodyPr/>
        <a:lstStyle/>
        <a:p>
          <a:endParaRPr lang="en-GB"/>
        </a:p>
      </dgm:t>
    </dgm:pt>
    <dgm:pt modelId="{2A387360-6924-4223-92E8-AE459916DD53}">
      <dgm:prSet phldrT="[Text]"/>
      <dgm:spPr/>
      <dgm:t>
        <a:bodyPr/>
        <a:lstStyle/>
        <a:p>
          <a:r>
            <a:rPr lang="en-GB" dirty="0"/>
            <a:t>Reselect curves</a:t>
          </a:r>
        </a:p>
      </dgm:t>
    </dgm:pt>
    <dgm:pt modelId="{05FDFC70-DF36-4382-BAEB-22BB5408A313}" type="parTrans" cxnId="{D9D9B2C0-BBE2-4E3B-9FEA-C2258475496E}">
      <dgm:prSet/>
      <dgm:spPr/>
      <dgm:t>
        <a:bodyPr/>
        <a:lstStyle/>
        <a:p>
          <a:endParaRPr lang="en-GB"/>
        </a:p>
      </dgm:t>
    </dgm:pt>
    <dgm:pt modelId="{64F717EF-F4F5-4628-A093-6C480DE9634E}" type="sibTrans" cxnId="{D9D9B2C0-BBE2-4E3B-9FEA-C2258475496E}">
      <dgm:prSet/>
      <dgm:spPr/>
      <dgm:t>
        <a:bodyPr/>
        <a:lstStyle/>
        <a:p>
          <a:endParaRPr lang="en-GB"/>
        </a:p>
      </dgm:t>
    </dgm:pt>
    <dgm:pt modelId="{BA490444-D177-4269-9685-DD3E548AEB75}">
      <dgm:prSet phldrT="[Text]"/>
      <dgm:spPr/>
      <dgm:t>
        <a:bodyPr/>
        <a:lstStyle/>
        <a:p>
          <a:r>
            <a:rPr lang="en-GB" dirty="0"/>
            <a:t>Save as .</a:t>
          </a:r>
          <a:r>
            <a:rPr lang="en-GB" dirty="0" err="1"/>
            <a:t>stl</a:t>
          </a:r>
          <a:endParaRPr lang="en-GB" dirty="0"/>
        </a:p>
      </dgm:t>
    </dgm:pt>
    <dgm:pt modelId="{5DF461FC-1D1C-4FD8-AECC-B4F74977BF45}" type="parTrans" cxnId="{B2D553CD-D551-47A2-8F28-DEB372E53346}">
      <dgm:prSet/>
      <dgm:spPr/>
      <dgm:t>
        <a:bodyPr/>
        <a:lstStyle/>
        <a:p>
          <a:endParaRPr lang="en-GB"/>
        </a:p>
      </dgm:t>
    </dgm:pt>
    <dgm:pt modelId="{ED5D2235-4B09-4659-8EBC-AD58B44A0BA5}" type="sibTrans" cxnId="{B2D553CD-D551-47A2-8F28-DEB372E53346}">
      <dgm:prSet/>
      <dgm:spPr/>
      <dgm:t>
        <a:bodyPr/>
        <a:lstStyle/>
        <a:p>
          <a:endParaRPr lang="en-GB"/>
        </a:p>
      </dgm:t>
    </dgm:pt>
    <dgm:pt modelId="{FE6F2196-B226-40F7-83FF-98C18ABD49FD}" type="pres">
      <dgm:prSet presAssocID="{2F6AFED1-F671-4555-9BC0-EBCFCD9D22C7}" presName="linearFlow" presStyleCnt="0">
        <dgm:presLayoutVars>
          <dgm:dir/>
          <dgm:animLvl val="lvl"/>
          <dgm:resizeHandles val="exact"/>
        </dgm:presLayoutVars>
      </dgm:prSet>
      <dgm:spPr/>
    </dgm:pt>
    <dgm:pt modelId="{2D1F3FA1-38C2-47FA-A1B9-FD3072496DA1}" type="pres">
      <dgm:prSet presAssocID="{9BB75B79-F700-4554-8472-22ECE06B2269}" presName="composite" presStyleCnt="0"/>
      <dgm:spPr/>
    </dgm:pt>
    <dgm:pt modelId="{77A45700-C803-4CE0-8E06-43968D9D66CF}" type="pres">
      <dgm:prSet presAssocID="{9BB75B79-F700-4554-8472-22ECE06B2269}" presName="parentText" presStyleLbl="alignNode1" presStyleIdx="0" presStyleCnt="2">
        <dgm:presLayoutVars>
          <dgm:chMax val="1"/>
          <dgm:bulletEnabled val="1"/>
        </dgm:presLayoutVars>
      </dgm:prSet>
      <dgm:spPr/>
    </dgm:pt>
    <dgm:pt modelId="{900E07C9-3CE2-4405-8188-879674C88A37}" type="pres">
      <dgm:prSet presAssocID="{9BB75B79-F700-4554-8472-22ECE06B2269}" presName="descendantText" presStyleLbl="alignAcc1" presStyleIdx="0" presStyleCnt="2">
        <dgm:presLayoutVars>
          <dgm:bulletEnabled val="1"/>
        </dgm:presLayoutVars>
      </dgm:prSet>
      <dgm:spPr/>
    </dgm:pt>
    <dgm:pt modelId="{6CC1F166-B8B3-4C7E-96EB-BD594C801A7B}" type="pres">
      <dgm:prSet presAssocID="{79EAD664-B4E3-4F95-A395-EDBE0FAD1BD5}" presName="sp" presStyleCnt="0"/>
      <dgm:spPr/>
    </dgm:pt>
    <dgm:pt modelId="{11464E5E-BD7B-4813-AB62-2CB9C67EE1AB}" type="pres">
      <dgm:prSet presAssocID="{BBD4566D-0C22-47CF-9C04-0EB91329DB84}" presName="composite" presStyleCnt="0"/>
      <dgm:spPr/>
    </dgm:pt>
    <dgm:pt modelId="{33D409BD-909F-465C-94D9-40DE0362AD76}" type="pres">
      <dgm:prSet presAssocID="{BBD4566D-0C22-47CF-9C04-0EB91329DB84}" presName="parentText" presStyleLbl="alignNode1" presStyleIdx="1" presStyleCnt="2">
        <dgm:presLayoutVars>
          <dgm:chMax val="1"/>
          <dgm:bulletEnabled val="1"/>
        </dgm:presLayoutVars>
      </dgm:prSet>
      <dgm:spPr/>
    </dgm:pt>
    <dgm:pt modelId="{0A173FC2-927D-48A6-95D4-E56AB06E0062}" type="pres">
      <dgm:prSet presAssocID="{BBD4566D-0C22-47CF-9C04-0EB91329DB84}" presName="descendantText" presStyleLbl="alignAcc1" presStyleIdx="1" presStyleCnt="2">
        <dgm:presLayoutVars>
          <dgm:bulletEnabled val="1"/>
        </dgm:presLayoutVars>
      </dgm:prSet>
      <dgm:spPr/>
    </dgm:pt>
  </dgm:ptLst>
  <dgm:cxnLst>
    <dgm:cxn modelId="{EBD87806-D36C-406B-BEB8-05B5A0789694}" srcId="{BBD4566D-0C22-47CF-9C04-0EB91329DB84}" destId="{78CF6BD8-EE42-42BE-8E29-1C05F161D2D0}" srcOrd="0" destOrd="0" parTransId="{3D8A05BB-779A-4E8E-AD53-E90EE67F738F}" sibTransId="{48AB3742-28C0-456B-865D-1200A2DE4557}"/>
    <dgm:cxn modelId="{BB39D007-2C6C-40FE-8048-3700C6A4756D}" srcId="{9BB75B79-F700-4554-8472-22ECE06B2269}" destId="{72FB5D45-68FD-46CD-A444-9C64E149D7F4}" srcOrd="1" destOrd="0" parTransId="{BCCA5BD5-0F5E-4298-B9DC-CAA4BF1B8229}" sibTransId="{BF7DC6E9-6CB9-40CD-A29E-4A9CE3E35CEB}"/>
    <dgm:cxn modelId="{D4276515-C05F-4838-B59F-994ED84BECC4}" srcId="{2F6AFED1-F671-4555-9BC0-EBCFCD9D22C7}" destId="{9BB75B79-F700-4554-8472-22ECE06B2269}" srcOrd="0" destOrd="0" parTransId="{D4E58450-E37E-461D-96B0-49CB546B1059}" sibTransId="{79EAD664-B4E3-4F95-A395-EDBE0FAD1BD5}"/>
    <dgm:cxn modelId="{BA0B8118-56DB-4163-9D9A-7126446A2026}" srcId="{BBD4566D-0C22-47CF-9C04-0EB91329DB84}" destId="{413D50EE-2AA5-4435-9F2E-0216C2D7A3BB}" srcOrd="2" destOrd="0" parTransId="{9CBC382F-CA13-4D6C-AFE9-551FBA614DC2}" sibTransId="{94FEEE04-28B4-44DE-BF79-86325D6A1983}"/>
    <dgm:cxn modelId="{0F31281C-F40C-493A-915A-9FE9BBDFD888}" type="presOf" srcId="{2A387360-6924-4223-92E8-AE459916DD53}" destId="{0A173FC2-927D-48A6-95D4-E56AB06E0062}" srcOrd="0" destOrd="1" presId="urn:microsoft.com/office/officeart/2005/8/layout/chevron2"/>
    <dgm:cxn modelId="{7AAD8826-B056-48B8-B4D3-F4F903DF9FCD}" srcId="{2F6AFED1-F671-4555-9BC0-EBCFCD9D22C7}" destId="{BBD4566D-0C22-47CF-9C04-0EB91329DB84}" srcOrd="1" destOrd="0" parTransId="{9A56A4C5-2759-46E0-83E9-879E7E0F5619}" sibTransId="{8D1D4143-3850-4415-BC09-FE16C2D883E3}"/>
    <dgm:cxn modelId="{FDC62E2A-7602-47BB-A258-B4823864D609}" type="presOf" srcId="{9BB75B79-F700-4554-8472-22ECE06B2269}" destId="{77A45700-C803-4CE0-8E06-43968D9D66CF}" srcOrd="0" destOrd="0" presId="urn:microsoft.com/office/officeart/2005/8/layout/chevron2"/>
    <dgm:cxn modelId="{7E0C7133-5105-41A1-AB91-B5D58C0CCF27}" type="presOf" srcId="{2F6AFED1-F671-4555-9BC0-EBCFCD9D22C7}" destId="{FE6F2196-B226-40F7-83FF-98C18ABD49FD}" srcOrd="0" destOrd="0" presId="urn:microsoft.com/office/officeart/2005/8/layout/chevron2"/>
    <dgm:cxn modelId="{18F63665-AC83-4AA1-94F8-5EBF19363D6B}" type="presOf" srcId="{86E6706A-A8A3-4E58-94E6-324920FAA34B}" destId="{900E07C9-3CE2-4405-8188-879674C88A37}" srcOrd="0" destOrd="2" presId="urn:microsoft.com/office/officeart/2005/8/layout/chevron2"/>
    <dgm:cxn modelId="{75BAE094-A63A-4464-9107-861F3F70B992}" type="presOf" srcId="{1485694C-E6FD-40B5-8CBE-54F16C3503D7}" destId="{900E07C9-3CE2-4405-8188-879674C88A37}" srcOrd="0" destOrd="0" presId="urn:microsoft.com/office/officeart/2005/8/layout/chevron2"/>
    <dgm:cxn modelId="{A8AA739E-A222-4D6C-B883-44287779B615}" srcId="{9BB75B79-F700-4554-8472-22ECE06B2269}" destId="{86E6706A-A8A3-4E58-94E6-324920FAA34B}" srcOrd="2" destOrd="0" parTransId="{8480F1A4-D7F9-48EB-8490-81ACB1E34C32}" sibTransId="{A21200B8-C90B-4138-A3FF-986ED635D5CD}"/>
    <dgm:cxn modelId="{856543A3-8B57-4442-9A39-95A2E0F0B688}" type="presOf" srcId="{BBD4566D-0C22-47CF-9C04-0EB91329DB84}" destId="{33D409BD-909F-465C-94D9-40DE0362AD76}" srcOrd="0" destOrd="0" presId="urn:microsoft.com/office/officeart/2005/8/layout/chevron2"/>
    <dgm:cxn modelId="{E26C42A4-96C9-4B0E-B059-A196B45D925C}" srcId="{9BB75B79-F700-4554-8472-22ECE06B2269}" destId="{1485694C-E6FD-40B5-8CBE-54F16C3503D7}" srcOrd="0" destOrd="0" parTransId="{55298115-23C4-46DB-A35A-BE618118F831}" sibTransId="{B50F78A7-561A-4FF2-8787-EF643A7BDFEB}"/>
    <dgm:cxn modelId="{0AD58FA6-F835-48F7-BD8E-9AF62589DBF7}" type="presOf" srcId="{78CF6BD8-EE42-42BE-8E29-1C05F161D2D0}" destId="{0A173FC2-927D-48A6-95D4-E56AB06E0062}" srcOrd="0" destOrd="0" presId="urn:microsoft.com/office/officeart/2005/8/layout/chevron2"/>
    <dgm:cxn modelId="{1AA9C5B1-5554-4EC8-B7B1-781358183091}" type="presOf" srcId="{413D50EE-2AA5-4435-9F2E-0216C2D7A3BB}" destId="{0A173FC2-927D-48A6-95D4-E56AB06E0062}" srcOrd="0" destOrd="2" presId="urn:microsoft.com/office/officeart/2005/8/layout/chevron2"/>
    <dgm:cxn modelId="{D9D9B2C0-BBE2-4E3B-9FEA-C2258475496E}" srcId="{BBD4566D-0C22-47CF-9C04-0EB91329DB84}" destId="{2A387360-6924-4223-92E8-AE459916DD53}" srcOrd="1" destOrd="0" parTransId="{05FDFC70-DF36-4382-BAEB-22BB5408A313}" sibTransId="{64F717EF-F4F5-4628-A093-6C480DE9634E}"/>
    <dgm:cxn modelId="{B2D553CD-D551-47A2-8F28-DEB372E53346}" srcId="{BBD4566D-0C22-47CF-9C04-0EB91329DB84}" destId="{BA490444-D177-4269-9685-DD3E548AEB75}" srcOrd="3" destOrd="0" parTransId="{5DF461FC-1D1C-4FD8-AECC-B4F74977BF45}" sibTransId="{ED5D2235-4B09-4659-8EBC-AD58B44A0BA5}"/>
    <dgm:cxn modelId="{8AE00BCF-18CC-47D2-859F-EF065C9743D8}" type="presOf" srcId="{72FB5D45-68FD-46CD-A444-9C64E149D7F4}" destId="{900E07C9-3CE2-4405-8188-879674C88A37}" srcOrd="0" destOrd="1" presId="urn:microsoft.com/office/officeart/2005/8/layout/chevron2"/>
    <dgm:cxn modelId="{7783AAF9-3E8C-47AF-B3FF-95BD05C54B4A}" type="presOf" srcId="{BA490444-D177-4269-9685-DD3E548AEB75}" destId="{0A173FC2-927D-48A6-95D4-E56AB06E0062}" srcOrd="0" destOrd="3" presId="urn:microsoft.com/office/officeart/2005/8/layout/chevron2"/>
    <dgm:cxn modelId="{ADD55A3D-14A9-470E-9E5A-F1FD3F4D54B7}" type="presParOf" srcId="{FE6F2196-B226-40F7-83FF-98C18ABD49FD}" destId="{2D1F3FA1-38C2-47FA-A1B9-FD3072496DA1}" srcOrd="0" destOrd="0" presId="urn:microsoft.com/office/officeart/2005/8/layout/chevron2"/>
    <dgm:cxn modelId="{2C11FD30-79FF-470E-8EC0-5047122D47E2}" type="presParOf" srcId="{2D1F3FA1-38C2-47FA-A1B9-FD3072496DA1}" destId="{77A45700-C803-4CE0-8E06-43968D9D66CF}" srcOrd="0" destOrd="0" presId="urn:microsoft.com/office/officeart/2005/8/layout/chevron2"/>
    <dgm:cxn modelId="{84D8ABBF-A6D0-462C-8070-06DB35E48D69}" type="presParOf" srcId="{2D1F3FA1-38C2-47FA-A1B9-FD3072496DA1}" destId="{900E07C9-3CE2-4405-8188-879674C88A37}" srcOrd="1" destOrd="0" presId="urn:microsoft.com/office/officeart/2005/8/layout/chevron2"/>
    <dgm:cxn modelId="{2D8F2E24-61FE-4AD9-A474-19B9136E3A7D}" type="presParOf" srcId="{FE6F2196-B226-40F7-83FF-98C18ABD49FD}" destId="{6CC1F166-B8B3-4C7E-96EB-BD594C801A7B}" srcOrd="1" destOrd="0" presId="urn:microsoft.com/office/officeart/2005/8/layout/chevron2"/>
    <dgm:cxn modelId="{9FAD27E1-49D4-4ABE-9F22-04EF02AF03E3}" type="presParOf" srcId="{FE6F2196-B226-40F7-83FF-98C18ABD49FD}" destId="{11464E5E-BD7B-4813-AB62-2CB9C67EE1AB}" srcOrd="2" destOrd="0" presId="urn:microsoft.com/office/officeart/2005/8/layout/chevron2"/>
    <dgm:cxn modelId="{FC286440-C47B-4355-988C-65CA13440EF2}" type="presParOf" srcId="{11464E5E-BD7B-4813-AB62-2CB9C67EE1AB}" destId="{33D409BD-909F-465C-94D9-40DE0362AD76}" srcOrd="0" destOrd="0" presId="urn:microsoft.com/office/officeart/2005/8/layout/chevron2"/>
    <dgm:cxn modelId="{B56320B2-F751-4B43-A30F-D648956BC2D0}" type="presParOf" srcId="{11464E5E-BD7B-4813-AB62-2CB9C67EE1AB}" destId="{0A173FC2-927D-48A6-95D4-E56AB06E0062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A45700-C803-4CE0-8E06-43968D9D66CF}">
      <dsp:nvSpPr>
        <dsp:cNvPr id="0" name=""/>
        <dsp:cNvSpPr/>
      </dsp:nvSpPr>
      <dsp:spPr>
        <a:xfrm rot="5400000">
          <a:off x="-326486" y="326835"/>
          <a:ext cx="2176574" cy="1523601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800" kern="1200" dirty="0" err="1"/>
            <a:t>Matlab</a:t>
          </a:r>
          <a:endParaRPr lang="en-GB" sz="3800" kern="1200" dirty="0"/>
        </a:p>
      </dsp:txBody>
      <dsp:txXfrm rot="-5400000">
        <a:off x="1" y="762150"/>
        <a:ext cx="1523601" cy="652973"/>
      </dsp:txXfrm>
    </dsp:sp>
    <dsp:sp modelId="{900E07C9-3CE2-4405-8188-879674C88A37}">
      <dsp:nvSpPr>
        <dsp:cNvPr id="0" name=""/>
        <dsp:cNvSpPr/>
      </dsp:nvSpPr>
      <dsp:spPr>
        <a:xfrm rot="5400000">
          <a:off x="4241445" y="-2717494"/>
          <a:ext cx="1414773" cy="685046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3335" rIns="13335" bIns="13335" numCol="1" spcCol="1270" anchor="ctr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100" kern="1200" dirty="0"/>
            <a:t>Press run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100" kern="1200" dirty="0"/>
            <a:t>Output .</a:t>
          </a:r>
          <a:r>
            <a:rPr lang="en-GB" sz="2100" kern="1200" dirty="0" err="1"/>
            <a:t>ibl</a:t>
          </a:r>
          <a:r>
            <a:rPr lang="en-GB" sz="2100" kern="1200" dirty="0"/>
            <a:t> for rotor and stator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100" kern="1200" dirty="0"/>
            <a:t>OPTIONAL: Save .</a:t>
          </a:r>
          <a:r>
            <a:rPr lang="en-GB" sz="2100" kern="1200" dirty="0" err="1"/>
            <a:t>ibl</a:t>
          </a:r>
          <a:r>
            <a:rPr lang="en-GB" sz="2100" kern="1200" dirty="0"/>
            <a:t> files under separate name</a:t>
          </a:r>
        </a:p>
      </dsp:txBody>
      <dsp:txXfrm rot="-5400000">
        <a:off x="1523601" y="69414"/>
        <a:ext cx="6781397" cy="1276645"/>
      </dsp:txXfrm>
    </dsp:sp>
    <dsp:sp modelId="{33D409BD-909F-465C-94D9-40DE0362AD76}">
      <dsp:nvSpPr>
        <dsp:cNvPr id="0" name=""/>
        <dsp:cNvSpPr/>
      </dsp:nvSpPr>
      <dsp:spPr>
        <a:xfrm rot="5400000">
          <a:off x="-326486" y="2216737"/>
          <a:ext cx="2176574" cy="1523601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40000"/>
          </a:schemeClr>
        </a:solidFill>
        <a:ln w="25400" cap="flat" cmpd="sng" algn="ctr">
          <a:solidFill>
            <a:schemeClr val="accent1">
              <a:alpha val="90000"/>
              <a:hueOff val="0"/>
              <a:satOff val="0"/>
              <a:lumOff val="0"/>
              <a:alphaOff val="-4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800" kern="1200" dirty="0"/>
            <a:t>Creo</a:t>
          </a:r>
        </a:p>
      </dsp:txBody>
      <dsp:txXfrm rot="-5400000">
        <a:off x="1" y="2652052"/>
        <a:ext cx="1523601" cy="652973"/>
      </dsp:txXfrm>
    </dsp:sp>
    <dsp:sp modelId="{0A173FC2-927D-48A6-95D4-E56AB06E0062}">
      <dsp:nvSpPr>
        <dsp:cNvPr id="0" name=""/>
        <dsp:cNvSpPr/>
      </dsp:nvSpPr>
      <dsp:spPr>
        <a:xfrm rot="5400000">
          <a:off x="4241445" y="-827592"/>
          <a:ext cx="1414773" cy="685046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hueOff val="0"/>
              <a:satOff val="0"/>
              <a:lumOff val="0"/>
              <a:alphaOff val="-4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3335" rIns="13335" bIns="13335" numCol="1" spcCol="1270" anchor="ctr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100" kern="1200" dirty="0"/>
            <a:t>Change curves to new .</a:t>
          </a:r>
          <a:r>
            <a:rPr lang="en-GB" sz="2100" kern="1200" dirty="0" err="1"/>
            <a:t>ibl</a:t>
          </a:r>
          <a:r>
            <a:rPr lang="en-GB" sz="2100" kern="1200" dirty="0"/>
            <a:t> file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100" kern="1200" dirty="0"/>
            <a:t>Reselect curves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100" kern="1200" dirty="0"/>
            <a:t>Regenerate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100" kern="1200" dirty="0"/>
            <a:t>Save as .</a:t>
          </a:r>
          <a:r>
            <a:rPr lang="en-GB" sz="2100" kern="1200" dirty="0" err="1"/>
            <a:t>stl</a:t>
          </a:r>
          <a:endParaRPr lang="en-GB" sz="2100" kern="1200" dirty="0"/>
        </a:p>
      </dsp:txBody>
      <dsp:txXfrm rot="-5400000">
        <a:off x="1523601" y="1959316"/>
        <a:ext cx="6781397" cy="127664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3169246" cy="4800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721" tIns="48361" rIns="96721" bIns="48361" numCol="1" anchor="t" anchorCtr="0" compatLnSpc="1">
            <a:prstTxWarp prst="textNoShape">
              <a:avLst/>
            </a:prstTxWarp>
          </a:bodyPr>
          <a:lstStyle>
            <a:lvl1pPr algn="l" defTabSz="966788">
              <a:defRPr sz="130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4271" y="0"/>
            <a:ext cx="3169246" cy="4800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721" tIns="48361" rIns="96721" bIns="4836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922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9119621"/>
            <a:ext cx="3169246" cy="4800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721" tIns="48361" rIns="96721" bIns="48361" numCol="1" anchor="b" anchorCtr="0" compatLnSpc="1">
            <a:prstTxWarp prst="textNoShape">
              <a:avLst/>
            </a:prstTxWarp>
          </a:bodyPr>
          <a:lstStyle>
            <a:lvl1pPr algn="l" defTabSz="966788">
              <a:defRPr sz="130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922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4271" y="9119621"/>
            <a:ext cx="3169246" cy="4800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721" tIns="48361" rIns="96721" bIns="4836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pPr>
              <a:defRPr/>
            </a:pPr>
            <a:fld id="{19F45E5B-BA66-49E5-A546-C63DDB6F0276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844554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33:57.50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322 6 10838,'-43'-4'1184,"10"2"1,8 4-654,5 3 1,0 0-37,2 1 0,-1 1-34,2 1 1,0 3-33,0 2 1,2 1-239,1 1 1,2-1-598,2-1 1,0-1 24,2-1-2355,2-2 1,1-2 0,1-1 2735,1 1 0,0-4 0,2 0 0,-1-3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34:30.96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322 6 10838,'-43'-4'1184,"10"2"1,8 4-654,5 3 1,0 0-37,2 1 0,-1 1-34,2 1 1,0 3-33,0 2 1,2 1-239,1 1 1,2-1-598,2-1 1,0-1 24,2-1-2355,2-2 1,1-2 0,1-1 2735,1 1 0,0-4 0,2 0 0,-1-3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34:30.96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176 0 11989,'9'29'1147,"-2"-2"-613,-5-9 1,0 1-38,-2 1 1,-1-2-35,-1 0 0,-2 0-32,-1 0 1,-1-1-31,-2 0 1,-3-1-147,-2-2 0,-3-2-631,-2-1 1,0-5-32,3-2 1,-2-1 21,4-3-3778,1 0 0,1-2 4163,2-2 0,1-1 0,0-2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34:30.97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202 1 9899,'-37'17'1246,"8"-3"1,8 0-687,4 1 0,1 2-39,1 2 0,2 2-60,2 0 0,1 0-320,2-1 0,0 1-482,1-1 0,3-3 19,0-1 1,3-2 17,0 0 304,2-1 0,0-2 0,1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34:30.97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56 0 11395,'25'38'1188,"-3"-1"-635,-16-12 0,-2 1-38,-1 3 1,-3-3-45,-2 0 0,-1-1-747,-3 3 1,-2-2-48,-1-1 1,-3-4-2898,-3-1 1,-1-4 3219,3-3 0,-4 1 0,2-2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34:30.97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175 1 9080,'-40'23'1347,"4"1"-720,18-7 1,2 1-44,0 5 0,3 1-179,-1 5 1,3 2-662,4 0 0,3-4 1,4 1 0,1-3 14,2-1 241,1-2 0,2-1 0,2 2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34:30.97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366 0 8908,'-19'59'2003,"1"-4"-1392,9-27 0,-3 1-43,-2 2 1,-4 0-40,-2-1 1,-3-1-236,-2-2 1,2-6-611,-2-3 1,2-4 21,-4 0 0,3-4 15,0-3 279,3-5 0,1-4 0,0-5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34:30.97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167 0 8027,'-19'10'0,"3"0"0,4-3 0,1 2 521,0 0 1,0 2-49,-3 2 1,1 2-620,0 3 0,1 2 6,1 1-380,0 1 1,5 1 0,1-1 519,4 0 0,1-3 0,1-2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34:30.97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79 0 8178,'-24'32'1280,"6"-3"1,6 1-665,3 2 1,2 2-43,1 3 1,4-5-381,2-1 0,2-3-462,1 2 1,1-8 14,3-4 253,-1-3 0,6 3 0,1-1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34:30.97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246 0 8763,'-10'49'1321,"0"-10"1,2-12-742,-2 0 1,-3-1-127,-1 0 0,-4 2-631,-3 0 0,0-2-77,1-3 0,-2-2 13,2-3 241,-1-2 0,2-2 0,1-2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34:46.50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322 6 10838,'-43'-4'1184,"10"2"1,8 4-654,5 3 1,0 0-37,2 1 0,-1 1-34,2 1 1,0 3-33,0 2 1,2 1-239,1 1 1,2-1-598,2-1 1,0-1 24,2-1-2355,2-2 1,1-2 0,1-1 2735,1 1 0,0-4 0,2 0 0,-1-3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33:58.30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176 0 11989,'9'29'1147,"-2"-2"-613,-5-9 1,0 1-38,-2 1 1,-1-2-35,-1 0 0,-2 0-32,-1 0 1,-1-1-31,-2 0 1,-3-1-147,-2-2 0,-3-2-631,-2-1 1,0-5-32,3-2 1,-2-1 21,4-3-3778,1 0 0,1-2 4163,2-2 0,1-1 0,0-2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34:46.50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176 0 11989,'9'29'1147,"-2"-2"-613,-5-9 1,0 1-38,-2 1 1,-1-2-35,-1 0 0,-2 0-32,-1 0 1,-1-1-31,-2 0 1,-3-1-147,-2-2 0,-3-2-631,-2-1 1,0-5-32,3-2 1,-2-1 21,4-3-3778,1 0 0,1-2 4163,2-2 0,1-1 0,0-2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34:46.50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202 1 9899,'-37'17'1246,"8"-3"1,8 0-687,4 1 0,1 2-39,1 2 0,2 2-60,2 0 0,1 0-320,2-1 0,0 1-482,1-1 0,3-3 19,0-1 1,3-2 17,0 0 304,2-1 0,0-2 0,1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34:46.50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56 0 11395,'25'38'1188,"-3"-1"-635,-16-12 0,-2 1-38,-1 3 1,-3-3-45,-2 0 0,-1-1-747,-3 3 1,-2-2-48,-1-1 1,-3-4-2898,-3-1 1,-1-4 3219,3-3 0,-4 1 0,2-2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34:46.50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175 1 9080,'-40'23'1347,"4"1"-720,18-7 1,2 1-44,0 5 0,3 1-179,-1 5 1,3 2-662,4 0 0,3-4 1,4 1 0,1-3 14,2-1 241,1-2 0,2-1 0,2 2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34:46.50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366 0 8908,'-19'59'2003,"1"-4"-1392,9-27 0,-3 1-43,-2 2 1,-4 0-40,-2-1 1,-3-1-236,-2-2 1,2-6-611,-2-3 1,2-4 21,-4 0 0,3-4 15,0-3 279,3-5 0,1-4 0,0-5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34:46.51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167 0 8027,'-19'10'0,"3"0"0,4-3 0,1 2 521,0 0 1,0 2-49,-3 2 1,1 2-620,0 3 0,1 2 6,1 1-380,0 1 1,5 1 0,1-1 519,4 0 0,1-3 0,1-2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34:46.51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79 0 8178,'-24'32'1280,"6"-3"1,6 1-665,3 2 1,2 2-43,1 3 1,4-5-381,2-1 0,2-3-462,1 2 1,1-8 14,3-4 253,-1-3 0,6 3 0,1-1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34:46.51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246 0 8763,'-10'49'1321,"0"-10"1,2-12-742,-2 0 1,-3-1-127,-1 0 0,-4 2-631,-3 0 0,0-2-77,1-3 0,-2-2 13,2-3 241,-1-2 0,2-2 0,1-2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33:59.19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202 1 9899,'-37'17'1246,"8"-3"1,8 0-687,4 1 0,1 2-39,1 2 0,2 2-60,2 0 0,1 0-320,2-1 0,0 1-482,1-1 0,3-3 19,0-1 1,3-2 17,0 0 304,2-1 0,0-2 0,1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33:59.85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56 0 11395,'25'38'1188,"-3"-1"-635,-16-12 0,-2 1-38,-1 3 1,-3-3-45,-2 0 0,-1-1-747,-3 3 1,-2-2-48,-1-1 1,-3-4-2898,-3-1 1,-1-4 3219,3-3 0,-4 1 0,2-2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34:00.58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175 1 9080,'-40'23'1347,"4"1"-720,18-7 1,2 1-44,0 5 0,3 1-179,-1 5 1,3 2-662,4 0 0,3-4 1,4 1 0,1-3 14,2-1 241,1-2 0,2-1 0,2 2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34:01.36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366 0 8908,'-19'59'2003,"1"-4"-1392,9-27 0,-3 1-43,-2 2 1,-4 0-40,-2-1 1,-3-1-236,-2-2 1,2-6-611,-2-3 1,2-4 21,-4 0 0,3-4 15,0-3 279,3-5 0,1-4 0,0-5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34:02.15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167 0 8027,'-19'10'0,"3"0"0,4-3 0,1 2 521,0 0 1,0 2-49,-3 2 1,1 2-620,0 3 0,1 2 6,1 1-380,0 1 1,5 1 0,1-1 519,4 0 0,1-3 0,1-2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34:03.00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79 0 8178,'-24'32'1280,"6"-3"1,6 1-665,3 2 1,2 2-43,1 3 1,4-5-381,2-1 0,2-3-462,1 2 1,1-8 14,3-4 253,-1-3 0,6 3 0,1-1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34:03.67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246 0 8763,'-10'49'1321,"0"-10"1,2-12-742,-2 0 1,-3-1-127,-1 0 0,-4 2-631,-3 0 0,0-2-77,1-3 0,-2-2 13,2-3 241,-1-2 0,2-2 0,1-2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3169246" cy="4800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721" tIns="48361" rIns="96721" bIns="48361" numCol="1" anchor="t" anchorCtr="0" compatLnSpc="1">
            <a:prstTxWarp prst="textNoShape">
              <a:avLst/>
            </a:prstTxWarp>
          </a:bodyPr>
          <a:lstStyle>
            <a:lvl1pPr algn="l" defTabSz="966788">
              <a:defRPr sz="130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4271" y="0"/>
            <a:ext cx="3169246" cy="4800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721" tIns="48361" rIns="96721" bIns="4836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861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7300" y="720725"/>
            <a:ext cx="48006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219201" y="4560570"/>
            <a:ext cx="4859960" cy="43205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721" tIns="48361" rIns="96721" bIns="4836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9119621"/>
            <a:ext cx="3169246" cy="4800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721" tIns="48361" rIns="96721" bIns="48361" numCol="1" anchor="b" anchorCtr="0" compatLnSpc="1">
            <a:prstTxWarp prst="textNoShape">
              <a:avLst/>
            </a:prstTxWarp>
          </a:bodyPr>
          <a:lstStyle>
            <a:lvl1pPr algn="l" defTabSz="966788">
              <a:defRPr sz="130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4271" y="9119621"/>
            <a:ext cx="3169246" cy="4800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721" tIns="48361" rIns="96721" bIns="4836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pPr>
              <a:defRPr/>
            </a:pPr>
            <a:fld id="{6D17517F-03E2-40F2-9645-8DF4CB6BE20F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19739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DA49C909-55AF-4031-AA47-10AFEB0FDED5}" type="slidenum">
              <a:rPr lang="en-GB" smtClean="0"/>
              <a:pPr eaLnBrk="1" hangingPunct="1"/>
              <a:t>1</a:t>
            </a:fld>
            <a:endParaRPr lang="en-GB"/>
          </a:p>
        </p:txBody>
      </p:sp>
      <p:sp>
        <p:nvSpPr>
          <p:cNvPr id="69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20725"/>
            <a:ext cx="4800600" cy="3600450"/>
          </a:xfrm>
          <a:ln/>
        </p:spPr>
      </p:sp>
      <p:sp>
        <p:nvSpPr>
          <p:cNvPr id="6963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64587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dirty="0"/>
              <a:t>Changing a propulsor from a propeller to a ducted fan introduces a significant increase in weight.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The design must therefore be weight minimized, however, does the increase in performance outweigh the extra weight required?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Tests will be conducted with various payloads to determine performance across the fan characteristic.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Need to design a ducted fan suitable for this test.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17517F-03E2-40F2-9645-8DF4CB6BE20F}" type="slidenum">
              <a:rPr lang="en-GB" smtClean="0"/>
              <a:pPr>
                <a:defRPr/>
              </a:pPr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81009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0725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dirty="0"/>
              <a:t>Need to quantify performance, SOMETHING TO MAXIMISE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Figure of Merit is a non-dimensional thrust to power ratio for a propulsor with zero freestream velocity, </a:t>
            </a:r>
            <a:r>
              <a:rPr lang="en-US" dirty="0" err="1"/>
              <a:t>ie</a:t>
            </a:r>
            <a:r>
              <a:rPr lang="en-US" dirty="0"/>
              <a:t> HOVER.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An ideal ducted fan can be shown to have a larger figure of merit than an open-rotor propeller, but this comes at the price of weight. 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The diagram shows that an ideal propeller has a maximum </a:t>
            </a:r>
            <a:r>
              <a:rPr lang="en-US" dirty="0" err="1"/>
              <a:t>FoM</a:t>
            </a:r>
            <a:r>
              <a:rPr lang="en-US" dirty="0"/>
              <a:t> of 1. This is an absolute limit.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However, the ducted fan has another degree of freedom, the exit area of the diffuser can be varied and set (shown here as A_E). This control over flow area results in a </a:t>
            </a:r>
            <a:r>
              <a:rPr lang="en-US" dirty="0" err="1"/>
              <a:t>FoM</a:t>
            </a:r>
            <a:r>
              <a:rPr lang="en-US" dirty="0"/>
              <a:t> that has a dependence on the diffusion factor (SIGMA, defined here by A_E/A).  This means an ideal ducted fan with a 1:1 diffuser has a </a:t>
            </a:r>
            <a:r>
              <a:rPr lang="en-US" dirty="0" err="1"/>
              <a:t>FoM</a:t>
            </a:r>
            <a:r>
              <a:rPr lang="en-US" dirty="0"/>
              <a:t> of 1.4, even without any diffusion.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Hence, how can the ducted fan be designed to </a:t>
            </a:r>
            <a:r>
              <a:rPr lang="en-US" dirty="0" err="1"/>
              <a:t>maximise</a:t>
            </a:r>
            <a:r>
              <a:rPr lang="en-US" dirty="0"/>
              <a:t> </a:t>
            </a:r>
            <a:r>
              <a:rPr lang="en-US" dirty="0" err="1"/>
              <a:t>FoM</a:t>
            </a:r>
            <a:r>
              <a:rPr lang="en-US" dirty="0"/>
              <a:t> in a system with a diffusion factor limited by both length and weight?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0" indent="0">
              <a:buFont typeface="+mj-lt"/>
              <a:buNone/>
            </a:pPr>
            <a:r>
              <a:rPr lang="en-US" dirty="0"/>
              <a:t>EXTRA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PROPELLER MODEL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Velocity actuator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Exit area NOT EQUAL to prop area (</a:t>
            </a:r>
            <a:r>
              <a:rPr lang="en-US" dirty="0" err="1"/>
              <a:t>ie</a:t>
            </a:r>
            <a:r>
              <a:rPr lang="en-US" dirty="0"/>
              <a:t> SMALL but non-unity FPR)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EXIT pressure equal to atmospheric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Consider ENERGY and MOMENTUM to get expression for area ratio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17517F-03E2-40F2-9645-8DF4CB6BE20F}" type="slidenum">
              <a:rPr lang="en-GB" smtClean="0"/>
              <a:pPr>
                <a:defRPr/>
              </a:pPr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45265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0725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dirty="0"/>
              <a:t>The ducted fan has a broad design space that can be characterized by two variables, flow coefficient and stage loading (PHI and PSI)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The remaining variables have been fixed, either inherently by definition (sigma phi psi)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dirty="0"/>
              <a:t>OR by geometric constraints (</a:t>
            </a:r>
            <a:r>
              <a:rPr lang="en-US" dirty="0" err="1"/>
              <a:t>r_h</a:t>
            </a:r>
            <a:r>
              <a:rPr lang="en-US" dirty="0"/>
              <a:t>)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dirty="0"/>
              <a:t>OR by electrical limits (OMEGA)</a:t>
            </a:r>
          </a:p>
          <a:p>
            <a:pPr marL="685800" lvl="1" indent="-228600">
              <a:buFont typeface="+mj-lt"/>
              <a:buAutoNum type="arabicPeriod"/>
            </a:pPr>
            <a:endParaRPr lang="en-US" dirty="0"/>
          </a:p>
          <a:p>
            <a:pPr marL="228600" lvl="0" indent="-228600">
              <a:buFont typeface="+mj-lt"/>
              <a:buAutoNum type="arabicPeriod"/>
            </a:pPr>
            <a:r>
              <a:rPr lang="en-US" dirty="0"/>
              <a:t>However, there is no direct limit on the casing radius?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dirty="0"/>
              <a:t>To close the problem, the thrust produced must be equal to the vehicle weight. I developed a mass model to relate both these quantities to the casing radius, and solving this problem at each design point, obtained the critical operating point for each.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17517F-03E2-40F2-9645-8DF4CB6BE20F}" type="slidenum">
              <a:rPr lang="en-GB" smtClean="0"/>
              <a:pPr>
                <a:defRPr/>
              </a:pPr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98919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0725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dirty="0"/>
              <a:t>The ducted fan design has a broad design space that can be characterized by two variables, flow coefficient and stage loading (PHI and PSI)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The remaining variables have been fixed, either inherently by definition (sigma phi psi)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dirty="0"/>
              <a:t>OR by geometric constraints (</a:t>
            </a:r>
            <a:r>
              <a:rPr lang="en-US" dirty="0" err="1"/>
              <a:t>r_h</a:t>
            </a:r>
            <a:r>
              <a:rPr lang="en-US" dirty="0"/>
              <a:t>)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dirty="0"/>
              <a:t>OR by electrical limits (OMEGA)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dirty="0"/>
              <a:t>However, there is no direct limit on the casing radius?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dirty="0"/>
              <a:t>To close the problem, the thrust produced must be equal to the vehicle weight. I developed a mass model to relate both these quantities to the casing radius, and solving this problem at each design point, obtained the critical operating point for each.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17517F-03E2-40F2-9645-8DF4CB6BE20F}" type="slidenum">
              <a:rPr lang="en-GB" smtClean="0"/>
              <a:pPr>
                <a:defRPr/>
              </a:pPr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57072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0725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dirty="0"/>
              <a:t>The ducted fan design has a broad design space that can be characterized by two variables, flow coefficient and stage loading (PHI and PSI)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The remaining variables have been fixed, either inherently by definition (sigma phi psi)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dirty="0"/>
              <a:t>OR by geometric constraints (</a:t>
            </a:r>
            <a:r>
              <a:rPr lang="en-US" dirty="0" err="1"/>
              <a:t>r_h</a:t>
            </a:r>
            <a:r>
              <a:rPr lang="en-US" dirty="0"/>
              <a:t>)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dirty="0"/>
              <a:t>OR by electrical limits (OMEGA)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dirty="0"/>
              <a:t>However, there is no direct limit on the casing radius?</a:t>
            </a:r>
          </a:p>
          <a:p>
            <a:pPr marL="228600" lvl="0" indent="-228600">
              <a:buFont typeface="+mj-lt"/>
              <a:buAutoNum type="arabicPeriod"/>
            </a:pPr>
            <a:endParaRPr lang="en-US" dirty="0"/>
          </a:p>
          <a:p>
            <a:pPr marL="228600" lvl="0" indent="-228600">
              <a:buFont typeface="+mj-lt"/>
              <a:buAutoNum type="arabicPeriod"/>
            </a:pPr>
            <a:r>
              <a:rPr lang="en-US" dirty="0"/>
              <a:t>To close the problem, the thrust produced must be equal to the vehicle weight. </a:t>
            </a:r>
          </a:p>
          <a:p>
            <a:pPr marL="228600" lvl="0" indent="-228600">
              <a:buFont typeface="+mj-lt"/>
              <a:buAutoNum type="arabicPeriod"/>
            </a:pPr>
            <a:endParaRPr lang="en-US" dirty="0"/>
          </a:p>
          <a:p>
            <a:pPr marL="228600" lvl="0" indent="-228600">
              <a:buFont typeface="+mj-lt"/>
              <a:buAutoNum type="arabicPeriod"/>
            </a:pPr>
            <a:r>
              <a:rPr lang="en-US" dirty="0"/>
              <a:t>I developed a mass model to relate both these quantities to the casing radius. Solving this problem at each design point obtains the critical operating </a:t>
            </a:r>
            <a:r>
              <a:rPr lang="en-US" dirty="0" err="1"/>
              <a:t>r_c</a:t>
            </a:r>
            <a:r>
              <a:rPr lang="en-US" dirty="0"/>
              <a:t> for design.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17517F-03E2-40F2-9645-8DF4CB6BE20F}" type="slidenum">
              <a:rPr lang="en-GB" smtClean="0"/>
              <a:pPr>
                <a:defRPr/>
              </a:pPr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27575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dirty="0"/>
              <a:t>I developed this model to </a:t>
            </a:r>
            <a:r>
              <a:rPr lang="en-US" dirty="0" err="1"/>
              <a:t>maximise</a:t>
            </a:r>
            <a:r>
              <a:rPr lang="en-US" dirty="0"/>
              <a:t> </a:t>
            </a:r>
            <a:r>
              <a:rPr lang="en-US" dirty="0" err="1"/>
              <a:t>FoM</a:t>
            </a:r>
            <a:r>
              <a:rPr lang="en-US" dirty="0"/>
              <a:t> and Minimise power.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The diagram shows the power required at each design point.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There are limits shown.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dirty="0"/>
              <a:t>The red line is a </a:t>
            </a:r>
            <a:r>
              <a:rPr lang="en-US" dirty="0" err="1"/>
              <a:t>cuirrent</a:t>
            </a:r>
            <a:r>
              <a:rPr lang="en-US" dirty="0"/>
              <a:t> limit for the motor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dirty="0"/>
              <a:t>The Solid black line is the limit of diffusion factor =1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dirty="0"/>
              <a:t>The dashed </a:t>
            </a:r>
            <a:r>
              <a:rPr lang="en-US" dirty="0" err="1"/>
              <a:t>balck</a:t>
            </a:r>
            <a:r>
              <a:rPr lang="en-US" dirty="0"/>
              <a:t> line is a geometric limit of diffusor symmetry.</a:t>
            </a:r>
          </a:p>
          <a:p>
            <a:pPr marL="685800" lvl="1" indent="-228600">
              <a:buFont typeface="+mj-lt"/>
              <a:buAutoNum type="arabicPeriod"/>
            </a:pPr>
            <a:endParaRPr lang="en-US" dirty="0"/>
          </a:p>
          <a:p>
            <a:pPr marL="228600" lvl="0" indent="-228600">
              <a:buFont typeface="+mj-lt"/>
              <a:buAutoNum type="arabicPeriod"/>
            </a:pPr>
            <a:r>
              <a:rPr lang="en-US" dirty="0"/>
              <a:t>This suggest we push the design towards the bottom left to reduce power.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17517F-03E2-40F2-9645-8DF4CB6BE20F}" type="slidenum">
              <a:rPr lang="en-GB" smtClean="0"/>
              <a:pPr>
                <a:defRPr/>
              </a:pPr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73125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dirty="0"/>
              <a:t>This slide shows the variation in casing radius across the design space. 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Previously, we determined the bottom left is the ideal design region however, this shows those designs to be too large. 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Therefore I have chosen a design in the middle of this region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17517F-03E2-40F2-9645-8DF4CB6BE20F}" type="slidenum">
              <a:rPr lang="en-GB" smtClean="0"/>
              <a:pPr>
                <a:defRPr/>
              </a:pPr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975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dirty="0"/>
              <a:t>From my model, I have chosen this design.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A conservative diffuser and intake is used, that will be improved by the work Megan is going to talk about.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17517F-03E2-40F2-9645-8DF4CB6BE20F}" type="slidenum">
              <a:rPr lang="en-GB" smtClean="0"/>
              <a:pPr>
                <a:defRPr/>
              </a:pPr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72300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dirty="0"/>
              <a:t>The fan </a:t>
            </a:r>
            <a:r>
              <a:rPr lang="en-US" dirty="0" err="1"/>
              <a:t>performnce</a:t>
            </a:r>
            <a:r>
              <a:rPr lang="en-US" dirty="0"/>
              <a:t> will be compared against </a:t>
            </a:r>
            <a:r>
              <a:rPr lang="en-US" dirty="0" err="1"/>
              <a:t>propeeller</a:t>
            </a:r>
            <a:r>
              <a:rPr lang="en-US" dirty="0"/>
              <a:t> performance.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I have so far collected data for the propeller, shown here. 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This shows </a:t>
            </a:r>
            <a:r>
              <a:rPr lang="en-US" dirty="0" err="1"/>
              <a:t>teh</a:t>
            </a:r>
            <a:r>
              <a:rPr lang="en-US" dirty="0"/>
              <a:t> propeller to have a constant </a:t>
            </a:r>
            <a:r>
              <a:rPr lang="en-US" dirty="0" err="1"/>
              <a:t>FoM</a:t>
            </a:r>
            <a:r>
              <a:rPr lang="en-US" dirty="0"/>
              <a:t> at various loads as expected. This </a:t>
            </a:r>
            <a:r>
              <a:rPr lang="en-US" dirty="0" err="1"/>
              <a:t>FoM</a:t>
            </a:r>
            <a:r>
              <a:rPr lang="en-US" dirty="0"/>
              <a:t> is fairly low as it is for an </a:t>
            </a:r>
            <a:r>
              <a:rPr lang="en-US" dirty="0" err="1"/>
              <a:t>unoptimised</a:t>
            </a:r>
            <a:r>
              <a:rPr lang="en-US" dirty="0"/>
              <a:t> propeller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I expect to see the hover optimized propeller closer to but still below 1, and the fan to be somewhere between 1 and 1.5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I will now talk about the dynamic aspect of the test.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17517F-03E2-40F2-9645-8DF4CB6BE20F}" type="slidenum">
              <a:rPr lang="en-GB" smtClean="0"/>
              <a:pPr>
                <a:defRPr/>
              </a:pPr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632753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dirty="0"/>
              <a:t>Now the fan has been developed, the next question is that of dynamic performance,?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The primary concern here is how the fan behaves in a crosswind, a common flow feature for a vehicle transitioning from hover to horizontal flight. (AS IN THE DIAGRAM)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Crosswinds can lead to separation and resulting decrease in performance AS WELL as </a:t>
            </a:r>
            <a:r>
              <a:rPr lang="en-US" dirty="0" err="1"/>
              <a:t>destabilising</a:t>
            </a:r>
            <a:r>
              <a:rPr lang="en-US" dirty="0"/>
              <a:t> moments on the vehicle.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THEREFORE the key questions are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dirty="0"/>
              <a:t>Does separation occur?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dirty="0"/>
              <a:t>Does the vehicle remain stable?</a:t>
            </a:r>
          </a:p>
          <a:p>
            <a:pPr marL="685800" lvl="1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A test bed is needed to determine this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17517F-03E2-40F2-9645-8DF4CB6BE20F}" type="slidenum">
              <a:rPr lang="en-GB" smtClean="0"/>
              <a:pPr>
                <a:defRPr/>
              </a:pPr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31375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Looks like sweep and lean is on stator, not rotor</a:t>
            </a:r>
          </a:p>
          <a:p>
            <a:r>
              <a:rPr lang="en-GB" dirty="0"/>
              <a:t>I’d question whether this is the latest design…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17517F-03E2-40F2-9645-8DF4CB6BE20F}" type="slidenum">
              <a:rPr lang="en-GB" smtClean="0"/>
              <a:pPr>
                <a:defRPr/>
              </a:pPr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227782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0F0C7B9D-3BFF-468D-93E8-2251219254D1}" type="slidenum">
              <a:rPr lang="en-GB" smtClean="0"/>
              <a:pPr eaLnBrk="1" hangingPunct="1"/>
              <a:t>21</a:t>
            </a:fld>
            <a:endParaRPr lang="en-GB"/>
          </a:p>
        </p:txBody>
      </p:sp>
      <p:sp>
        <p:nvSpPr>
          <p:cNvPr id="808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20725"/>
            <a:ext cx="4800600" cy="3600450"/>
          </a:xfrm>
          <a:ln/>
        </p:spPr>
      </p:sp>
      <p:sp>
        <p:nvSpPr>
          <p:cNvPr id="8090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marL="228600" indent="-228600" eaLnBrk="1" hangingPunct="1">
              <a:buFont typeface="+mj-lt"/>
              <a:buAutoNum type="arabicPeriod"/>
            </a:pPr>
            <a:endParaRPr lang="en-GB" dirty="0"/>
          </a:p>
          <a:p>
            <a:pPr marL="228600" indent="-228600" eaLnBrk="1" hangingPunct="1">
              <a:buFont typeface="+mj-lt"/>
              <a:buAutoNum type="arabicPeriod"/>
            </a:pPr>
            <a:r>
              <a:rPr lang="en-GB" dirty="0"/>
              <a:t>Here we see this test bed, </a:t>
            </a:r>
          </a:p>
          <a:p>
            <a:pPr marL="228600" indent="-228600" eaLnBrk="1" hangingPunct="1">
              <a:buFont typeface="+mj-lt"/>
              <a:buAutoNum type="arabicPeriod"/>
            </a:pPr>
            <a:endParaRPr lang="en-GB" dirty="0"/>
          </a:p>
          <a:p>
            <a:pPr marL="228600" indent="-228600" eaLnBrk="1" hangingPunct="1">
              <a:buFont typeface="+mj-lt"/>
              <a:buAutoNum type="arabicPeriod"/>
            </a:pPr>
            <a:r>
              <a:rPr lang="en-GB" dirty="0"/>
              <a:t>It has a </a:t>
            </a:r>
            <a:r>
              <a:rPr lang="en-GB" dirty="0" err="1"/>
              <a:t>cocentral</a:t>
            </a:r>
            <a:r>
              <a:rPr lang="en-GB" dirty="0"/>
              <a:t> data logging and flight control chassis, </a:t>
            </a:r>
          </a:p>
          <a:p>
            <a:pPr marL="228600" indent="-228600" eaLnBrk="1" hangingPunct="1">
              <a:buFont typeface="+mj-lt"/>
              <a:buAutoNum type="arabicPeriod"/>
            </a:pPr>
            <a:endParaRPr lang="en-GB" dirty="0"/>
          </a:p>
          <a:p>
            <a:pPr marL="228600" indent="-228600" eaLnBrk="1" hangingPunct="1">
              <a:buFont typeface="+mj-lt"/>
              <a:buAutoNum type="arabicPeriod"/>
            </a:pPr>
            <a:r>
              <a:rPr lang="en-GB" dirty="0"/>
              <a:t>as well as modular limbs and propulsor assemblies that are suitable for both ducted fans as well as propellers.</a:t>
            </a:r>
          </a:p>
          <a:p>
            <a:pPr marL="228600" indent="-228600" eaLnBrk="1" hangingPunct="1">
              <a:buFont typeface="+mj-lt"/>
              <a:buAutoNum type="arabicPeriod"/>
            </a:pPr>
            <a:endParaRPr lang="en-GB" dirty="0"/>
          </a:p>
          <a:p>
            <a:pPr marL="228600" indent="-228600" eaLnBrk="1" hangingPunct="1">
              <a:buFont typeface="+mj-lt"/>
              <a:buAutoNum type="arabicPeriod"/>
            </a:pPr>
            <a:r>
              <a:rPr lang="en-GB" dirty="0"/>
              <a:t>My design was 3D printed at the Whittle, allowing for rapid prototyping, also allowing the design to be as light as possible in my price-range (no carbon yet, sadly). </a:t>
            </a:r>
          </a:p>
          <a:p>
            <a:pPr marL="228600" indent="-228600" eaLnBrk="1" hangingPunct="1">
              <a:buFont typeface="+mj-lt"/>
              <a:buAutoNum type="arabicPeriod"/>
            </a:pPr>
            <a:endParaRPr lang="en-GB" dirty="0"/>
          </a:p>
          <a:p>
            <a:pPr marL="228600" indent="-228600" eaLnBrk="1" hangingPunct="1">
              <a:buFont typeface="+mj-lt"/>
              <a:buAutoNum type="arabicPeriod"/>
            </a:pPr>
            <a:r>
              <a:rPr lang="en-GB" dirty="0"/>
              <a:t>I have integrated flight control systems with a custom sensor management unit to provide on-board data logging and autonomous flight control.</a:t>
            </a:r>
          </a:p>
          <a:p>
            <a:pPr marL="228600" indent="-228600" eaLnBrk="1" hangingPunct="1">
              <a:buFont typeface="+mj-lt"/>
              <a:buAutoNum type="arabicPeriod"/>
            </a:pPr>
            <a:endParaRPr lang="en-GB" dirty="0"/>
          </a:p>
          <a:p>
            <a:pPr marL="228600" indent="-228600" eaLnBrk="1" hangingPunct="1">
              <a:buFont typeface="+mj-lt"/>
              <a:buAutoNum type="arabicPeriod"/>
            </a:pPr>
            <a:r>
              <a:rPr lang="en-GB" dirty="0"/>
              <a:t>This test bed allows all the required metrics to be determined…</a:t>
            </a:r>
          </a:p>
        </p:txBody>
      </p:sp>
    </p:spTree>
    <p:extLst>
      <p:ext uri="{BB962C8B-B14F-4D97-AF65-F5344CB8AC3E}">
        <p14:creationId xmlns:p14="http://schemas.microsoft.com/office/powerpoint/2010/main" val="269548511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0725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dirty="0"/>
              <a:t>An overview of the system 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Two main aspects to testing this way. The first is Control and the second is Data Collection.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This graphic shows the system level interactions involved. 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dirty="0"/>
              <a:t>Managing the vehicle as a whole is a laptop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dirty="0"/>
              <a:t>The control aspect is handled by a Pixhawk4 Flight Controller that manages the stability of the platform. 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dirty="0"/>
              <a:t>Power and Motor control is shown on the LHS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dirty="0"/>
              <a:t>The RHS shows the sensors and the RPi sensor hub.</a:t>
            </a:r>
          </a:p>
          <a:p>
            <a:pPr marL="685800" lvl="1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I have developed a Raspberry Pi based sensor management unit that can record and transmit data. It includes up to 8-channel ADC that allows multi-stream data-logging </a:t>
            </a:r>
            <a:r>
              <a:rPr lang="en-US" b="1" dirty="0"/>
              <a:t>remotely</a:t>
            </a:r>
            <a:r>
              <a:rPr lang="en-US" dirty="0"/>
              <a:t> or </a:t>
            </a:r>
            <a:r>
              <a:rPr lang="en-US" b="1" dirty="0"/>
              <a:t>on-board.</a:t>
            </a:r>
          </a:p>
          <a:p>
            <a:pPr marL="228600" indent="-228600">
              <a:buFont typeface="+mj-lt"/>
              <a:buAutoNum type="arabicPeriod"/>
            </a:pPr>
            <a:endParaRPr lang="en-US" b="1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Sensors are integrated with the existing flight software to enable autonomous position control.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They allow both static and dynamic performance to be determined. These are shown on the left.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dirty="0"/>
              <a:t>Figure of Merit is determined from Power and Thrust measurements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dirty="0"/>
              <a:t>Flow separation comes from tappings and pressure transduces at the intake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dirty="0"/>
              <a:t>Control stability can be determined from the flight control system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Using this test platform, I will be able to determine the performance of the fan in both a static AND dynamic context </a:t>
            </a:r>
            <a:r>
              <a:rPr lang="en-US" dirty="0" err="1"/>
              <a:t>NExt</a:t>
            </a:r>
            <a:r>
              <a:rPr lang="en-US" dirty="0"/>
              <a:t> term .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THANK YOU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17517F-03E2-40F2-9645-8DF4CB6BE20F}" type="slidenum">
              <a:rPr lang="en-GB" smtClean="0"/>
              <a:pPr>
                <a:defRPr/>
              </a:pPr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639489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Back up slides</a:t>
            </a:r>
          </a:p>
          <a:p>
            <a:pPr marL="171450" indent="-171450">
              <a:buFontTx/>
              <a:buChar char="-"/>
            </a:pPr>
            <a:r>
              <a:rPr lang="en-US" dirty="0"/>
              <a:t>ESDU</a:t>
            </a:r>
          </a:p>
          <a:p>
            <a:pPr marL="171450" indent="-171450">
              <a:buFontTx/>
              <a:buChar char="-"/>
            </a:pPr>
            <a:r>
              <a:rPr lang="en-US" dirty="0"/>
              <a:t>LOW RE PROFILES FROM MATHEW M PAPER (DYSON)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17517F-03E2-40F2-9645-8DF4CB6BE20F}" type="slidenum">
              <a:rPr lang="en-GB" smtClean="0"/>
              <a:pPr>
                <a:defRPr/>
              </a:pPr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447992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GB" dirty="0"/>
              <a:t>When</a:t>
            </a:r>
            <a:r>
              <a:rPr lang="en-GB" baseline="0" dirty="0"/>
              <a:t> considering the mass model, a hidden fixed geometric variable, diffuser length, is set by the maximum angle of the diffuser from the axial flow direction.</a:t>
            </a:r>
          </a:p>
          <a:p>
            <a:pPr marL="158750" indent="0">
              <a:buNone/>
            </a:pPr>
            <a:endParaRPr lang="en-GB" baseline="0" dirty="0"/>
          </a:p>
          <a:p>
            <a:pPr marL="158750" indent="0">
              <a:buNone/>
            </a:pPr>
            <a:r>
              <a:rPr lang="en-GB" baseline="0" dirty="0"/>
              <a:t>The constants shown here are obtain from empirically obtained data in ESDU 75026 and represent a conservative limit on diffuser separation. </a:t>
            </a:r>
          </a:p>
          <a:p>
            <a:pPr marL="158750" indent="0">
              <a:buNone/>
            </a:pPr>
            <a:endParaRPr lang="en-GB" baseline="0" dirty="0"/>
          </a:p>
          <a:p>
            <a:pPr marL="158750" indent="0">
              <a:buNone/>
            </a:pPr>
            <a:r>
              <a:rPr lang="en-GB" baseline="0" dirty="0"/>
              <a:t>The equation shows that this limit can be expressed solely in terms of SIGMA (diffusion ratio) and hence the operating point variables PHI and PSI.</a:t>
            </a:r>
          </a:p>
          <a:p>
            <a:pPr marL="158750" indent="0">
              <a:buNone/>
            </a:pPr>
            <a:endParaRPr lang="en-GB" baseline="0" dirty="0"/>
          </a:p>
          <a:p>
            <a:pPr marL="15875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737901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High thrust, but reducing this brings fan speed down </a:t>
            </a:r>
            <a:r>
              <a:rPr lang="en-GB" dirty="0" err="1"/>
              <a:t>eg</a:t>
            </a:r>
            <a:r>
              <a:rPr lang="en-GB" dirty="0"/>
              <a:t> 6N gives 6200 rpm</a:t>
            </a:r>
          </a:p>
          <a:p>
            <a:r>
              <a:rPr lang="en-GB" dirty="0"/>
              <a:t>Also sensitive to area ratio: sigma of 1 gives 7600 rpm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17517F-03E2-40F2-9645-8DF4CB6BE20F}" type="slidenum">
              <a:rPr lang="en-GB" smtClean="0"/>
              <a:pPr>
                <a:defRPr/>
              </a:pPr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08453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Notable points: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Sensible triangles/shape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Constant deviation, to ensure correlation at large HTR’s doesn’t blow up (this can be changed to give constant DF, but not much shape difference)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Little chord variation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Very 2D stator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17517F-03E2-40F2-9645-8DF4CB6BE20F}" type="slidenum">
              <a:rPr lang="en-GB" smtClean="0"/>
              <a:pPr>
                <a:defRPr/>
              </a:pPr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60943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Sweep – side-on</a:t>
            </a:r>
          </a:p>
          <a:p>
            <a:r>
              <a:rPr lang="en-GB" dirty="0"/>
              <a:t>Lean – front-on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17517F-03E2-40F2-9645-8DF4CB6BE20F}" type="slidenum">
              <a:rPr lang="en-GB" smtClean="0"/>
              <a:pPr>
                <a:defRPr/>
              </a:pPr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63078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Lots of altering .</a:t>
            </a:r>
            <a:r>
              <a:rPr lang="en-GB" dirty="0" err="1"/>
              <a:t>ibl</a:t>
            </a:r>
            <a:r>
              <a:rPr lang="en-GB" dirty="0"/>
              <a:t> file to ensure CAD fit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17517F-03E2-40F2-9645-8DF4CB6BE20F}" type="slidenum">
              <a:rPr lang="en-GB" smtClean="0"/>
              <a:pPr>
                <a:defRPr/>
              </a:pPr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06746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17517F-03E2-40F2-9645-8DF4CB6BE20F}" type="slidenum">
              <a:rPr lang="en-GB" smtClean="0"/>
              <a:pPr>
                <a:defRPr/>
              </a:pPr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17991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0F0C7B9D-3BFF-468D-93E8-2251219254D1}" type="slidenum">
              <a:rPr lang="en-GB" smtClean="0"/>
              <a:pPr eaLnBrk="1" hangingPunct="1"/>
              <a:t>9</a:t>
            </a:fld>
            <a:endParaRPr lang="en-GB"/>
          </a:p>
        </p:txBody>
      </p:sp>
      <p:sp>
        <p:nvSpPr>
          <p:cNvPr id="808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20725"/>
            <a:ext cx="4800600" cy="3600450"/>
          </a:xfrm>
          <a:ln/>
        </p:spPr>
      </p:sp>
      <p:sp>
        <p:nvSpPr>
          <p:cNvPr id="8090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marL="228600" indent="-228600" eaLnBrk="1" hangingPunct="1">
              <a:buFontTx/>
              <a:buAutoNum type="arabicPeriod"/>
            </a:pPr>
            <a:r>
              <a:rPr lang="en-GB" dirty="0"/>
              <a:t>The e-VTOL market has exploded in the past few years and is projected to continue growing, trebling by 2024.</a:t>
            </a:r>
          </a:p>
          <a:p>
            <a:pPr marL="228600" indent="-228600" eaLnBrk="1" hangingPunct="1">
              <a:buFontTx/>
              <a:buAutoNum type="arabicPeriod"/>
            </a:pPr>
            <a:endParaRPr lang="en-GB" dirty="0"/>
          </a:p>
          <a:p>
            <a:pPr marL="228600" indent="-228600" eaLnBrk="1" hangingPunct="1">
              <a:buFontTx/>
              <a:buAutoNum type="arabicPeriod"/>
            </a:pPr>
            <a:r>
              <a:rPr lang="en-GB" dirty="0"/>
              <a:t>The market shows us that no one configuration is being sought after, with a vast array of designs put forward</a:t>
            </a:r>
          </a:p>
          <a:p>
            <a:pPr marL="685800" lvl="1" indent="-228600" eaLnBrk="1" hangingPunct="1">
              <a:buFontTx/>
              <a:buAutoNum type="arabicPeriod"/>
            </a:pPr>
            <a:r>
              <a:rPr lang="en-GB" dirty="0"/>
              <a:t>PRIMARILY </a:t>
            </a:r>
          </a:p>
          <a:p>
            <a:pPr marL="685800" lvl="1" indent="-228600" eaLnBrk="1" hangingPunct="1">
              <a:buFontTx/>
              <a:buAutoNum type="arabicPeriod"/>
            </a:pPr>
            <a:r>
              <a:rPr lang="en-GB" dirty="0"/>
              <a:t>PROPELLERS</a:t>
            </a:r>
          </a:p>
          <a:p>
            <a:pPr marL="685800" lvl="1" indent="-228600" eaLnBrk="1" hangingPunct="1">
              <a:buFontTx/>
              <a:buAutoNum type="arabicPeriod"/>
            </a:pPr>
            <a:r>
              <a:rPr lang="en-GB" dirty="0"/>
              <a:t>DUCTED FANS</a:t>
            </a:r>
          </a:p>
          <a:p>
            <a:pPr marL="685800" lvl="1" indent="-228600" eaLnBrk="1" hangingPunct="1">
              <a:buFontTx/>
              <a:buAutoNum type="arabicPeriod"/>
            </a:pPr>
            <a:endParaRPr lang="en-GB" dirty="0"/>
          </a:p>
          <a:p>
            <a:pPr marL="228600" lvl="0" indent="-228600" eaLnBrk="1" hangingPunct="1">
              <a:buFontTx/>
              <a:buAutoNum type="arabicPeriod"/>
            </a:pPr>
            <a:r>
              <a:rPr lang="en-GB" dirty="0"/>
              <a:t>In</a:t>
            </a:r>
            <a:r>
              <a:rPr lang="en-GB" b="1" dirty="0"/>
              <a:t>a static test</a:t>
            </a:r>
            <a:r>
              <a:rPr lang="en-GB" dirty="0"/>
              <a:t>, a ducted fan has a </a:t>
            </a:r>
            <a:r>
              <a:rPr lang="en-GB" b="1" dirty="0"/>
              <a:t>higher thrust output</a:t>
            </a:r>
            <a:r>
              <a:rPr lang="en-GB" dirty="0"/>
              <a:t>, </a:t>
            </a:r>
            <a:r>
              <a:rPr lang="en-GB" b="1" dirty="0"/>
              <a:t>is less noisy </a:t>
            </a:r>
            <a:r>
              <a:rPr lang="en-GB" dirty="0"/>
              <a:t>and is </a:t>
            </a:r>
            <a:r>
              <a:rPr lang="en-GB" b="1" dirty="0"/>
              <a:t>contained</a:t>
            </a:r>
            <a:r>
              <a:rPr lang="en-GB" dirty="0"/>
              <a:t>, meaning it is </a:t>
            </a:r>
            <a:r>
              <a:rPr lang="en-GB" b="1" dirty="0"/>
              <a:t>safer</a:t>
            </a:r>
            <a:r>
              <a:rPr lang="en-GB" dirty="0"/>
              <a:t>. </a:t>
            </a:r>
          </a:p>
          <a:p>
            <a:pPr marL="228600" lvl="0" indent="-228600" eaLnBrk="1" hangingPunct="1">
              <a:buFontTx/>
              <a:buAutoNum type="arabicPeriod"/>
            </a:pPr>
            <a:r>
              <a:rPr lang="en-GB" dirty="0"/>
              <a:t>However does the cost of weight and stability prevent them from being a better propulsion system?</a:t>
            </a:r>
          </a:p>
          <a:p>
            <a:pPr marL="228600" lvl="0" indent="-228600" eaLnBrk="1" hangingPunct="1">
              <a:buFontTx/>
              <a:buAutoNum type="arabicPeriod"/>
            </a:pPr>
            <a:endParaRPr lang="en-GB" dirty="0"/>
          </a:p>
          <a:p>
            <a:pPr marL="228600" lvl="0" indent="-228600" eaLnBrk="1" hangingPunct="1">
              <a:buFontTx/>
              <a:buAutoNum type="arabicPeriod"/>
            </a:pPr>
            <a:r>
              <a:rPr lang="en-GB" dirty="0"/>
              <a:t>How we can determine whether ducted fans are a viable system solution to the e-VTOL propulsion problem&gt;</a:t>
            </a:r>
          </a:p>
        </p:txBody>
      </p:sp>
    </p:spTree>
    <p:extLst>
      <p:ext uri="{BB962C8B-B14F-4D97-AF65-F5344CB8AC3E}">
        <p14:creationId xmlns:p14="http://schemas.microsoft.com/office/powerpoint/2010/main" val="41446928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0725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dirty="0"/>
              <a:t>This problem has two primary facets, arising from 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dirty="0"/>
              <a:t>A static analysis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dirty="0"/>
              <a:t>A dynamic analysis</a:t>
            </a:r>
          </a:p>
          <a:p>
            <a:pPr marL="685800" lvl="1" indent="-228600">
              <a:buFont typeface="+mj-lt"/>
              <a:buAutoNum type="arabicPeriod"/>
            </a:pPr>
            <a:endParaRPr lang="en-US" dirty="0"/>
          </a:p>
          <a:p>
            <a:pPr marL="228600" lvl="0" indent="-228600">
              <a:buFont typeface="+mj-lt"/>
              <a:buAutoNum type="arabicPeriod"/>
            </a:pPr>
            <a:r>
              <a:rPr lang="en-US" dirty="0"/>
              <a:t>Firstly, the ducted fan as a system must be more efficient than a standard propeller in a static hovering configuration. Does the reduction in power requirement outweigh the increase in weight of the vehicle? Hence, ‘Are they a more efficient SYSTEM for e-VTOL vehicles?’</a:t>
            </a:r>
          </a:p>
          <a:p>
            <a:pPr marL="228600" lvl="0" indent="-228600">
              <a:buFont typeface="+mj-lt"/>
              <a:buAutoNum type="arabicPeriod"/>
            </a:pPr>
            <a:endParaRPr lang="en-US" dirty="0"/>
          </a:p>
          <a:p>
            <a:pPr marL="228600" lvl="0" indent="-228600">
              <a:buFont typeface="+mj-lt"/>
              <a:buAutoNum type="arabicPeriod"/>
            </a:pPr>
            <a:r>
              <a:rPr lang="en-US" dirty="0"/>
              <a:t>Secondly, the dynamic feasibility of the ducted fan is to be considered. How does the performance vary when the vehicle is subjected to lateral </a:t>
            </a:r>
            <a:r>
              <a:rPr lang="en-US" dirty="0" err="1"/>
              <a:t>manoeuvres</a:t>
            </a:r>
            <a:r>
              <a:rPr lang="en-US" dirty="0"/>
              <a:t>? Hence, ‘Are ducted fans FEASIBLE for an e-VTOL APPLICATION?’</a:t>
            </a:r>
          </a:p>
          <a:p>
            <a:pPr marL="228600" lvl="0" indent="-22860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17517F-03E2-40F2-9645-8DF4CB6BE20F}" type="slidenum">
              <a:rPr lang="en-GB" smtClean="0"/>
              <a:pPr>
                <a:defRPr/>
              </a:pPr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58003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 bwMode="auto">
      <p:bgPr>
        <a:blipFill dpi="0" rotWithShape="0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3"/>
          <p:cNvSpPr>
            <a:spLocks noChangeArrowheads="1"/>
          </p:cNvSpPr>
          <p:nvPr/>
        </p:nvSpPr>
        <p:spPr bwMode="auto">
          <a:xfrm>
            <a:off x="2" y="5365751"/>
            <a:ext cx="9140825" cy="665163"/>
          </a:xfrm>
          <a:prstGeom prst="rect">
            <a:avLst/>
          </a:prstGeom>
          <a:solidFill>
            <a:srgbClr val="003E7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" name="Rectangle 14"/>
          <p:cNvSpPr>
            <a:spLocks noChangeArrowheads="1"/>
          </p:cNvSpPr>
          <p:nvPr/>
        </p:nvSpPr>
        <p:spPr bwMode="auto">
          <a:xfrm>
            <a:off x="2" y="6030914"/>
            <a:ext cx="9140825" cy="173037"/>
          </a:xfrm>
          <a:prstGeom prst="rect">
            <a:avLst/>
          </a:prstGeom>
          <a:solidFill>
            <a:srgbClr val="6AADE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84177" y="2016126"/>
            <a:ext cx="8374063" cy="576263"/>
          </a:xfrm>
        </p:spPr>
        <p:txBody>
          <a:bodyPr/>
          <a:lstStyle>
            <a:lvl1pPr>
              <a:defRPr sz="3600"/>
            </a:lvl1pPr>
          </a:lstStyle>
          <a:p>
            <a:pPr lvl="0"/>
            <a:r>
              <a:rPr lang="en-GB" noProof="0"/>
              <a:t>Click to edit Master title style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84177" y="2774950"/>
            <a:ext cx="8374063" cy="539751"/>
          </a:xfrm>
        </p:spPr>
        <p:txBody>
          <a:bodyPr/>
          <a:lstStyle>
            <a:lvl1pPr marL="0" indent="0">
              <a:buFontTx/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/>
              <a:t>Click to edit Master subtitle style</a:t>
            </a:r>
          </a:p>
        </p:txBody>
      </p:sp>
      <p:sp>
        <p:nvSpPr>
          <p:cNvPr id="6" name="Rectangle 10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862888" y="6448426"/>
            <a:ext cx="900112" cy="17938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08104754-6FEE-40FD-AD4A-7539366A8C41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92029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1718ED-0A6F-4B02-BAC2-2707742BEB92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65754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65913" y="398463"/>
            <a:ext cx="2093912" cy="53768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4175" y="398463"/>
            <a:ext cx="6129338" cy="537686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2F6F71C-000B-4658-8CB8-A06E5B869062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69322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4175" y="398463"/>
            <a:ext cx="8375650" cy="4238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384177" y="1708151"/>
            <a:ext cx="8374063" cy="4067175"/>
          </a:xfrm>
        </p:spPr>
        <p:txBody>
          <a:bodyPr/>
          <a:lstStyle/>
          <a:p>
            <a:pPr lvl="0"/>
            <a:endParaRPr lang="en-GB" noProof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1D039AD-5FF8-43DB-8297-ABD7D574A4B6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39205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18637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89" indent="0">
              <a:buNone/>
              <a:defRPr sz="1800"/>
            </a:lvl2pPr>
            <a:lvl3pPr marL="914377" indent="0">
              <a:buNone/>
              <a:defRPr sz="1600"/>
            </a:lvl3pPr>
            <a:lvl4pPr marL="1371566" indent="0">
              <a:buNone/>
              <a:defRPr sz="1400"/>
            </a:lvl4pPr>
            <a:lvl5pPr marL="1828754" indent="0">
              <a:buNone/>
              <a:defRPr sz="1400"/>
            </a:lvl5pPr>
            <a:lvl6pPr marL="2285943" indent="0">
              <a:buNone/>
              <a:defRPr sz="1400"/>
            </a:lvl6pPr>
            <a:lvl7pPr marL="2743131" indent="0">
              <a:buNone/>
              <a:defRPr sz="1400"/>
            </a:lvl7pPr>
            <a:lvl8pPr marL="3200320" indent="0">
              <a:buNone/>
              <a:defRPr sz="1400"/>
            </a:lvl8pPr>
            <a:lvl9pPr marL="3657509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8980411-26DD-405E-B007-669565CE1749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65921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4175" y="1708151"/>
            <a:ext cx="4110038" cy="40671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6615" y="1708151"/>
            <a:ext cx="4111625" cy="40671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FA5104C-7157-4B7C-9F73-159016CA68E3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20121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138A137-671F-46C2-960F-8F0CD8C55BE6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38148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31C68C8-129B-4101-BD5B-801FA1F7D6A8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51361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pPr>
              <a:defRPr/>
            </a:pPr>
            <a:fld id="{8BF815B8-2D4A-4253-9F2E-A45356D9F663}" type="slidenum">
              <a:rPr lang="en-GB" smtClean="0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19224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E11B0F9-6833-4903-94BB-50C365286713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27160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pPr lvl="0"/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0664157-4C66-4F1C-A8C8-C46971B0D772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5288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E6DA2A1-5169-4B9D-A4DF-D99CD463F8AF}"/>
              </a:ext>
            </a:extLst>
          </p:cNvPr>
          <p:cNvSpPr/>
          <p:nvPr userDrawn="1"/>
        </p:nvSpPr>
        <p:spPr bwMode="auto">
          <a:xfrm>
            <a:off x="0" y="6191250"/>
            <a:ext cx="9144000" cy="666751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37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84175" y="398463"/>
            <a:ext cx="8375650" cy="423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4177" y="1708151"/>
            <a:ext cx="8374063" cy="4067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862888" y="6451601"/>
            <a:ext cx="900112" cy="179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defRPr sz="10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270267AD-06EA-4277-81E3-F09DC9E6B219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charset="0"/>
        </a:defRPr>
      </a:lvl5pPr>
      <a:lvl6pPr marL="457189" algn="l" rtl="0" fontAlgn="base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charset="0"/>
        </a:defRPr>
      </a:lvl6pPr>
      <a:lvl7pPr marL="914377" algn="l" rtl="0" fontAlgn="base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charset="0"/>
        </a:defRPr>
      </a:lvl7pPr>
      <a:lvl8pPr marL="1371566" algn="l" rtl="0" fontAlgn="base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charset="0"/>
        </a:defRPr>
      </a:lvl8pPr>
      <a:lvl9pPr marL="1828754" algn="l" rtl="0" fontAlgn="base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charset="0"/>
        </a:defRPr>
      </a:lvl9pPr>
    </p:titleStyle>
    <p:bodyStyle>
      <a:lvl1pPr marL="269868" indent="-269868" algn="l" rtl="0" eaLnBrk="0" fontAlgn="base" hangingPunct="0">
        <a:spcBef>
          <a:spcPct val="0"/>
        </a:spcBef>
        <a:spcAft>
          <a:spcPct val="75000"/>
        </a:spcAft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538149" indent="-266693" algn="l" rtl="0" eaLnBrk="0" fontAlgn="base" hangingPunct="0">
        <a:spcBef>
          <a:spcPct val="0"/>
        </a:spcBef>
        <a:spcAft>
          <a:spcPct val="75000"/>
        </a:spcAft>
        <a:buChar char="•"/>
        <a:defRPr sz="2000">
          <a:solidFill>
            <a:schemeClr val="tx1"/>
          </a:solidFill>
          <a:latin typeface="+mn-lt"/>
        </a:defRPr>
      </a:lvl2pPr>
      <a:lvl3pPr marL="809605" indent="-269868" algn="l" rtl="0" eaLnBrk="0" fontAlgn="base" hangingPunct="0">
        <a:spcBef>
          <a:spcPct val="0"/>
        </a:spcBef>
        <a:spcAft>
          <a:spcPct val="75000"/>
        </a:spcAft>
        <a:buChar char="•"/>
        <a:defRPr sz="2000">
          <a:solidFill>
            <a:schemeClr val="tx1"/>
          </a:solidFill>
          <a:latin typeface="+mn-lt"/>
        </a:defRPr>
      </a:lvl3pPr>
      <a:lvl4pPr marL="1079473" indent="-268281" algn="l" rtl="0" eaLnBrk="0" fontAlgn="base" hangingPunct="0">
        <a:spcBef>
          <a:spcPct val="0"/>
        </a:spcBef>
        <a:spcAft>
          <a:spcPct val="75000"/>
        </a:spcAft>
        <a:buChar char="•"/>
        <a:defRPr sz="2000">
          <a:solidFill>
            <a:schemeClr val="tx1"/>
          </a:solidFill>
          <a:latin typeface="+mn-lt"/>
        </a:defRPr>
      </a:lvl4pPr>
      <a:lvl5pPr marL="1350929" indent="-269868" algn="l" rtl="0" eaLnBrk="0" fontAlgn="base" hangingPunct="0">
        <a:spcBef>
          <a:spcPct val="0"/>
        </a:spcBef>
        <a:spcAft>
          <a:spcPct val="75000"/>
        </a:spcAft>
        <a:buChar char="•"/>
        <a:defRPr sz="2000">
          <a:solidFill>
            <a:schemeClr val="tx1"/>
          </a:solidFill>
          <a:latin typeface="+mn-lt"/>
        </a:defRPr>
      </a:lvl5pPr>
      <a:lvl6pPr marL="1808117" indent="-269868" algn="l" rtl="0" fontAlgn="base">
        <a:spcBef>
          <a:spcPct val="0"/>
        </a:spcBef>
        <a:spcAft>
          <a:spcPct val="75000"/>
        </a:spcAft>
        <a:buChar char="•"/>
        <a:defRPr sz="2000">
          <a:solidFill>
            <a:schemeClr val="tx1"/>
          </a:solidFill>
          <a:latin typeface="+mn-lt"/>
        </a:defRPr>
      </a:lvl6pPr>
      <a:lvl7pPr marL="2265306" indent="-269868" algn="l" rtl="0" fontAlgn="base">
        <a:spcBef>
          <a:spcPct val="0"/>
        </a:spcBef>
        <a:spcAft>
          <a:spcPct val="75000"/>
        </a:spcAft>
        <a:buChar char="•"/>
        <a:defRPr sz="2000">
          <a:solidFill>
            <a:schemeClr val="tx1"/>
          </a:solidFill>
          <a:latin typeface="+mn-lt"/>
        </a:defRPr>
      </a:lvl7pPr>
      <a:lvl8pPr marL="2722495" indent="-269868" algn="l" rtl="0" fontAlgn="base">
        <a:spcBef>
          <a:spcPct val="0"/>
        </a:spcBef>
        <a:spcAft>
          <a:spcPct val="75000"/>
        </a:spcAft>
        <a:buChar char="•"/>
        <a:defRPr sz="2000">
          <a:solidFill>
            <a:schemeClr val="tx1"/>
          </a:solidFill>
          <a:latin typeface="+mn-lt"/>
        </a:defRPr>
      </a:lvl8pPr>
      <a:lvl9pPr marL="3179683" indent="-269868" algn="l" rtl="0" fontAlgn="base">
        <a:spcBef>
          <a:spcPct val="0"/>
        </a:spcBef>
        <a:spcAft>
          <a:spcPct val="75000"/>
        </a:spcAft>
        <a:buChar char="•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0.png"/><Relationship Id="rId7" Type="http://schemas.openxmlformats.org/officeDocument/2006/relationships/image" Target="../media/image1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5" Type="http://schemas.openxmlformats.org/officeDocument/2006/relationships/image" Target="../media/image90.png"/><Relationship Id="rId4" Type="http://schemas.openxmlformats.org/officeDocument/2006/relationships/image" Target="../media/image80.png"/><Relationship Id="rId9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0.png"/><Relationship Id="rId9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220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24.png"/><Relationship Id="rId10" Type="http://schemas.openxmlformats.org/officeDocument/2006/relationships/image" Target="../media/image26.png"/><Relationship Id="rId4" Type="http://schemas.openxmlformats.org/officeDocument/2006/relationships/image" Target="../media/image23.png"/><Relationship Id="rId9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20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16.png"/><Relationship Id="rId10" Type="http://schemas.openxmlformats.org/officeDocument/2006/relationships/image" Target="../media/image31.png"/><Relationship Id="rId4" Type="http://schemas.openxmlformats.org/officeDocument/2006/relationships/image" Target="../media/image27.png"/><Relationship Id="rId9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microsoft.com/office/2007/relationships/hdphoto" Target="../media/hdphoto1.wdp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image" Target="../media/image370.png"/><Relationship Id="rId18" Type="http://schemas.openxmlformats.org/officeDocument/2006/relationships/customXml" Target="../ink/ink8.xml"/><Relationship Id="rId26" Type="http://schemas.openxmlformats.org/officeDocument/2006/relationships/customXml" Target="../ink/ink14.xml"/><Relationship Id="rId39" Type="http://schemas.openxmlformats.org/officeDocument/2006/relationships/customXml" Target="../ink/ink27.xml"/><Relationship Id="rId3" Type="http://schemas.openxmlformats.org/officeDocument/2006/relationships/image" Target="../media/image42.png"/><Relationship Id="rId21" Type="http://schemas.openxmlformats.org/officeDocument/2006/relationships/image" Target="../media/image410.png"/><Relationship Id="rId34" Type="http://schemas.openxmlformats.org/officeDocument/2006/relationships/customXml" Target="../ink/ink22.xml"/><Relationship Id="rId7" Type="http://schemas.openxmlformats.org/officeDocument/2006/relationships/image" Target="../media/image340.png"/><Relationship Id="rId12" Type="http://schemas.openxmlformats.org/officeDocument/2006/relationships/customXml" Target="../ink/ink5.xml"/><Relationship Id="rId17" Type="http://schemas.openxmlformats.org/officeDocument/2006/relationships/image" Target="../media/image390.png"/><Relationship Id="rId25" Type="http://schemas.openxmlformats.org/officeDocument/2006/relationships/customXml" Target="../ink/ink13.xml"/><Relationship Id="rId33" Type="http://schemas.openxmlformats.org/officeDocument/2006/relationships/customXml" Target="../ink/ink21.xml"/><Relationship Id="rId38" Type="http://schemas.openxmlformats.org/officeDocument/2006/relationships/customXml" Target="../ink/ink26.xml"/><Relationship Id="rId2" Type="http://schemas.openxmlformats.org/officeDocument/2006/relationships/notesSlide" Target="../notesSlides/notesSlide19.xml"/><Relationship Id="rId16" Type="http://schemas.openxmlformats.org/officeDocument/2006/relationships/customXml" Target="../ink/ink7.xml"/><Relationship Id="rId20" Type="http://schemas.openxmlformats.org/officeDocument/2006/relationships/customXml" Target="../ink/ink9.xml"/><Relationship Id="rId29" Type="http://schemas.openxmlformats.org/officeDocument/2006/relationships/customXml" Target="../ink/ink17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11" Type="http://schemas.openxmlformats.org/officeDocument/2006/relationships/image" Target="../media/image360.png"/><Relationship Id="rId24" Type="http://schemas.openxmlformats.org/officeDocument/2006/relationships/customXml" Target="../ink/ink12.xml"/><Relationship Id="rId32" Type="http://schemas.openxmlformats.org/officeDocument/2006/relationships/customXml" Target="../ink/ink20.xml"/><Relationship Id="rId37" Type="http://schemas.openxmlformats.org/officeDocument/2006/relationships/customXml" Target="../ink/ink25.xml"/><Relationship Id="rId40" Type="http://schemas.openxmlformats.org/officeDocument/2006/relationships/image" Target="../media/image43.png"/><Relationship Id="rId5" Type="http://schemas.openxmlformats.org/officeDocument/2006/relationships/image" Target="../media/image330.png"/><Relationship Id="rId15" Type="http://schemas.openxmlformats.org/officeDocument/2006/relationships/image" Target="../media/image380.png"/><Relationship Id="rId23" Type="http://schemas.openxmlformats.org/officeDocument/2006/relationships/customXml" Target="../ink/ink11.xml"/><Relationship Id="rId28" Type="http://schemas.openxmlformats.org/officeDocument/2006/relationships/customXml" Target="../ink/ink16.xml"/><Relationship Id="rId36" Type="http://schemas.openxmlformats.org/officeDocument/2006/relationships/customXml" Target="../ink/ink24.xml"/><Relationship Id="rId10" Type="http://schemas.openxmlformats.org/officeDocument/2006/relationships/customXml" Target="../ink/ink4.xml"/><Relationship Id="rId19" Type="http://schemas.openxmlformats.org/officeDocument/2006/relationships/image" Target="../media/image400.png"/><Relationship Id="rId31" Type="http://schemas.openxmlformats.org/officeDocument/2006/relationships/customXml" Target="../ink/ink19.xml"/><Relationship Id="rId4" Type="http://schemas.openxmlformats.org/officeDocument/2006/relationships/customXml" Target="../ink/ink1.xml"/><Relationship Id="rId9" Type="http://schemas.openxmlformats.org/officeDocument/2006/relationships/image" Target="../media/image350.png"/><Relationship Id="rId14" Type="http://schemas.openxmlformats.org/officeDocument/2006/relationships/customXml" Target="../ink/ink6.xml"/><Relationship Id="rId22" Type="http://schemas.openxmlformats.org/officeDocument/2006/relationships/customXml" Target="../ink/ink10.xml"/><Relationship Id="rId27" Type="http://schemas.openxmlformats.org/officeDocument/2006/relationships/customXml" Target="../ink/ink15.xml"/><Relationship Id="rId30" Type="http://schemas.openxmlformats.org/officeDocument/2006/relationships/customXml" Target="../ink/ink18.xml"/><Relationship Id="rId35" Type="http://schemas.openxmlformats.org/officeDocument/2006/relationships/customXml" Target="../ink/ink2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17/06/relationships/model3d" Target="../media/model3d2.glb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jpeg"/><Relationship Id="rId4" Type="http://schemas.openxmlformats.org/officeDocument/2006/relationships/image" Target="../media/image1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GB" sz="3200" dirty="0"/>
              <a:t>Propulsion Systems for e-VTOL aircraft</a:t>
            </a:r>
            <a:br>
              <a:rPr lang="en-GB" sz="3200" dirty="0"/>
            </a:br>
            <a:endParaRPr lang="en-GB" sz="3200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84177" y="2843562"/>
            <a:ext cx="8374063" cy="296669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GB" dirty="0"/>
              <a:t>Sam Drury</a:t>
            </a:r>
          </a:p>
          <a:p>
            <a:pPr eaLnBrk="1" hangingPunct="1">
              <a:lnSpc>
                <a:spcPct val="80000"/>
              </a:lnSpc>
            </a:pPr>
            <a:r>
              <a:rPr lang="en-GB" dirty="0"/>
              <a:t>21-10-2020 Progress Update 		</a:t>
            </a:r>
          </a:p>
          <a:p>
            <a:pPr eaLnBrk="1" hangingPunct="1">
              <a:lnSpc>
                <a:spcPct val="80000"/>
              </a:lnSpc>
            </a:pPr>
            <a:endParaRPr lang="en-GB" dirty="0"/>
          </a:p>
          <a:p>
            <a:pPr eaLnBrk="1" hangingPunct="1">
              <a:lnSpc>
                <a:spcPct val="80000"/>
              </a:lnSpc>
            </a:pPr>
            <a:endParaRPr lang="en-GB" dirty="0"/>
          </a:p>
          <a:p>
            <a:pPr eaLnBrk="1" hangingPunct="1">
              <a:lnSpc>
                <a:spcPct val="80000"/>
              </a:lnSpc>
            </a:pPr>
            <a:r>
              <a:rPr lang="en-GB" dirty="0"/>
              <a:t>Supervisor:</a:t>
            </a:r>
          </a:p>
          <a:p>
            <a:pPr eaLnBrk="1" hangingPunct="1">
              <a:lnSpc>
                <a:spcPct val="80000"/>
              </a:lnSpc>
            </a:pPr>
            <a:r>
              <a:rPr lang="en-GB" dirty="0"/>
              <a:t>Dr Sam Grimshaw</a:t>
            </a:r>
          </a:p>
        </p:txBody>
      </p:sp>
      <p:sp>
        <p:nvSpPr>
          <p:cNvPr id="3076" name="Rectangle 4"/>
          <p:cNvSpPr>
            <a:spLocks noChangeArrowheads="1"/>
          </p:cNvSpPr>
          <p:nvPr/>
        </p:nvSpPr>
        <p:spPr bwMode="auto">
          <a:xfrm>
            <a:off x="384177" y="5548314"/>
            <a:ext cx="8374063" cy="261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/>
          <a:p>
            <a:pPr algn="l"/>
            <a:r>
              <a:rPr lang="en-GB" b="1" dirty="0">
                <a:solidFill>
                  <a:schemeClr val="tx2"/>
                </a:solidFill>
              </a:rPr>
              <a:t>Whittle Laboratory</a:t>
            </a:r>
          </a:p>
        </p:txBody>
      </p:sp>
      <p:pic>
        <p:nvPicPr>
          <p:cNvPr id="3" name="Picture 2" descr="A close up of an engine&#10;&#10;Description automatically generated">
            <a:extLst>
              <a:ext uri="{FF2B5EF4-FFF2-40B4-BE49-F238E27FC236}">
                <a16:creationId xmlns:a16="http://schemas.microsoft.com/office/drawing/2014/main" id="{2F39AAFF-7488-4560-AD61-6BF0CFEBDDA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231" y="2843561"/>
            <a:ext cx="4246892" cy="2185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993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06"/>
    </mc:Choice>
    <mc:Fallback xmlns="">
      <p:transition spd="slow" advTm="1706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18EDBF8-3BF6-FB4A-85C2-27D64CD59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Questions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939A2A-4FF1-1E40-90BF-C47E93B0C9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0589" y="1850057"/>
            <a:ext cx="6301436" cy="4067175"/>
          </a:xfrm>
        </p:spPr>
        <p:txBody>
          <a:bodyPr/>
          <a:lstStyle/>
          <a:p>
            <a:pPr marL="0" indent="0" algn="ctr">
              <a:buNone/>
            </a:pPr>
            <a:r>
              <a:rPr lang="en-GB" sz="3200" b="1" dirty="0"/>
              <a:t>Are ducted fans more efficient in static hover?</a:t>
            </a:r>
          </a:p>
          <a:p>
            <a:pPr marL="0" indent="0" algn="ctr">
              <a:buNone/>
            </a:pPr>
            <a:endParaRPr lang="en-GB" sz="3200" b="1" dirty="0"/>
          </a:p>
          <a:p>
            <a:pPr marL="0" indent="0" algn="ctr">
              <a:buNone/>
            </a:pPr>
            <a:r>
              <a:rPr lang="en-GB" sz="3200" b="1" dirty="0"/>
              <a:t>Are ducted fans dynamically stable in an e-VTOL application?</a:t>
            </a:r>
            <a:endParaRPr lang="en-US" sz="3200" b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2C263C9-09D1-4145-8E4C-F0522DC3627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BF815B8-2D4A-4253-9F2E-A45356D9F663}" type="slidenum">
              <a:rPr lang="en-GB" smtClean="0"/>
              <a:pPr>
                <a:defRPr/>
              </a:pPr>
              <a:t>10</a:t>
            </a:fld>
            <a:endParaRPr lang="en-GB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F09E73C-AB94-0D41-AF8C-04D1104EB1CE}"/>
              </a:ext>
            </a:extLst>
          </p:cNvPr>
          <p:cNvGrpSpPr/>
          <p:nvPr/>
        </p:nvGrpSpPr>
        <p:grpSpPr>
          <a:xfrm>
            <a:off x="5234268" y="3017923"/>
            <a:ext cx="2961607" cy="451410"/>
            <a:chOff x="6484335" y="4001294"/>
            <a:chExt cx="4569187" cy="696438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62EA2D0-2A43-2A4F-9BC2-2A4CE80B3072}"/>
                </a:ext>
              </a:extLst>
            </p:cNvPr>
            <p:cNvGrpSpPr/>
            <p:nvPr/>
          </p:nvGrpSpPr>
          <p:grpSpPr>
            <a:xfrm>
              <a:off x="6484335" y="4001294"/>
              <a:ext cx="1554765" cy="511921"/>
              <a:chOff x="7390190" y="3708693"/>
              <a:chExt cx="4008811" cy="1319938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64220A2E-4215-CC4F-8D6A-A8B4D13B2992}"/>
                  </a:ext>
                </a:extLst>
              </p:cNvPr>
              <p:cNvGrpSpPr/>
              <p:nvPr/>
            </p:nvGrpSpPr>
            <p:grpSpPr>
              <a:xfrm>
                <a:off x="7797800" y="3708693"/>
                <a:ext cx="3200400" cy="818287"/>
                <a:chOff x="1193800" y="3693250"/>
                <a:chExt cx="3200400" cy="818287"/>
              </a:xfrm>
            </p:grpSpPr>
            <p:sp>
              <p:nvSpPr>
                <p:cNvPr id="22" name="Oval 21">
                  <a:extLst>
                    <a:ext uri="{FF2B5EF4-FFF2-40B4-BE49-F238E27FC236}">
                      <a16:creationId xmlns:a16="http://schemas.microsoft.com/office/drawing/2014/main" id="{6EBC1627-0614-5D41-AD7B-629E4828902B}"/>
                    </a:ext>
                  </a:extLst>
                </p:cNvPr>
                <p:cNvSpPr/>
                <p:nvPr/>
              </p:nvSpPr>
              <p:spPr>
                <a:xfrm>
                  <a:off x="1193800" y="4117837"/>
                  <a:ext cx="1600200" cy="187463"/>
                </a:xfrm>
                <a:prstGeom prst="ellipse">
                  <a:avLst/>
                </a:prstGeom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753D3407-DCF4-B642-8450-990486346887}"/>
                    </a:ext>
                  </a:extLst>
                </p:cNvPr>
                <p:cNvSpPr/>
                <p:nvPr/>
              </p:nvSpPr>
              <p:spPr>
                <a:xfrm>
                  <a:off x="2794000" y="4117837"/>
                  <a:ext cx="1600200" cy="187463"/>
                </a:xfrm>
                <a:prstGeom prst="ellipse">
                  <a:avLst/>
                </a:prstGeom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4" name="Isosceles Triangle 11">
                  <a:extLst>
                    <a:ext uri="{FF2B5EF4-FFF2-40B4-BE49-F238E27FC236}">
                      <a16:creationId xmlns:a16="http://schemas.microsoft.com/office/drawing/2014/main" id="{E112B916-CB13-464F-82DE-086F6285FC8C}"/>
                    </a:ext>
                  </a:extLst>
                </p:cNvPr>
                <p:cNvSpPr/>
                <p:nvPr/>
              </p:nvSpPr>
              <p:spPr>
                <a:xfrm>
                  <a:off x="2603500" y="3952737"/>
                  <a:ext cx="381000" cy="330200"/>
                </a:xfrm>
                <a:prstGeom prst="triangle">
                  <a:avLst/>
                </a:prstGeom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25" name="Straight Connector 24">
                  <a:extLst>
                    <a:ext uri="{FF2B5EF4-FFF2-40B4-BE49-F238E27FC236}">
                      <a16:creationId xmlns:a16="http://schemas.microsoft.com/office/drawing/2014/main" id="{4182E4C1-8495-AE4F-B14B-17A7266ADB63}"/>
                    </a:ext>
                  </a:extLst>
                </p:cNvPr>
                <p:cNvCxnSpPr/>
                <p:nvPr/>
              </p:nvCxnSpPr>
              <p:spPr>
                <a:xfrm>
                  <a:off x="2784303" y="3693250"/>
                  <a:ext cx="9697" cy="818287"/>
                </a:xfrm>
                <a:prstGeom prst="line">
                  <a:avLst/>
                </a:prstGeom>
                <a:ln w="9525" cap="flat" cmpd="sng" algn="ctr">
                  <a:solidFill>
                    <a:schemeClr val="dk1"/>
                  </a:solidFill>
                  <a:prstDash val="dash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0" name="Teardrop 19">
                <a:extLst>
                  <a:ext uri="{FF2B5EF4-FFF2-40B4-BE49-F238E27FC236}">
                    <a16:creationId xmlns:a16="http://schemas.microsoft.com/office/drawing/2014/main" id="{A487CF35-3898-DF4F-BDEE-D8BF41747858}"/>
                  </a:ext>
                </a:extLst>
              </p:cNvPr>
              <p:cNvSpPr/>
              <p:nvPr/>
            </p:nvSpPr>
            <p:spPr>
              <a:xfrm rot="5400000">
                <a:off x="7047144" y="4368377"/>
                <a:ext cx="1003300" cy="317207"/>
              </a:xfrm>
              <a:prstGeom prst="teardrop">
                <a:avLst>
                  <a:gd name="adj" fmla="val 142105"/>
                </a:avLst>
              </a:prstGeom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1" name="Teardrop 20">
                <a:extLst>
                  <a:ext uri="{FF2B5EF4-FFF2-40B4-BE49-F238E27FC236}">
                    <a16:creationId xmlns:a16="http://schemas.microsoft.com/office/drawing/2014/main" id="{5B955F38-FA70-1E4C-A7C5-C21535B2205A}"/>
                  </a:ext>
                </a:extLst>
              </p:cNvPr>
              <p:cNvSpPr/>
              <p:nvPr/>
            </p:nvSpPr>
            <p:spPr>
              <a:xfrm rot="16200000" flipH="1">
                <a:off x="10738748" y="4368377"/>
                <a:ext cx="1003300" cy="317207"/>
              </a:xfrm>
              <a:prstGeom prst="teardrop">
                <a:avLst>
                  <a:gd name="adj" fmla="val 142105"/>
                </a:avLst>
              </a:prstGeom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FFB9606A-D19D-DD44-B054-7801AE680025}"/>
                </a:ext>
              </a:extLst>
            </p:cNvPr>
            <p:cNvSpPr/>
            <p:nvPr/>
          </p:nvSpPr>
          <p:spPr>
            <a:xfrm>
              <a:off x="8298606" y="4265932"/>
              <a:ext cx="880665" cy="431800"/>
            </a:xfrm>
            <a:prstGeom prst="round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FF35EC87-A113-584C-9FFF-6D12B8778F83}"/>
                </a:ext>
              </a:extLst>
            </p:cNvPr>
            <p:cNvSpPr/>
            <p:nvPr/>
          </p:nvSpPr>
          <p:spPr>
            <a:xfrm rot="783203" flipV="1">
              <a:off x="7930284" y="4312880"/>
              <a:ext cx="394402" cy="191202"/>
            </a:xfrm>
            <a:prstGeom prst="parallelogram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E7491F03-7D87-F94F-BD5B-2592889566C5}"/>
                </a:ext>
              </a:extLst>
            </p:cNvPr>
            <p:cNvSpPr/>
            <p:nvPr/>
          </p:nvSpPr>
          <p:spPr>
            <a:xfrm rot="20816797" flipH="1" flipV="1">
              <a:off x="9148326" y="4312879"/>
              <a:ext cx="394402" cy="191202"/>
            </a:xfrm>
            <a:prstGeom prst="parallelogram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9828AFA1-9D74-834E-9071-6A2C8C89A61A}"/>
                </a:ext>
              </a:extLst>
            </p:cNvPr>
            <p:cNvGrpSpPr/>
            <p:nvPr/>
          </p:nvGrpSpPr>
          <p:grpSpPr>
            <a:xfrm>
              <a:off x="9498757" y="4001294"/>
              <a:ext cx="1554765" cy="511921"/>
              <a:chOff x="7390190" y="3708693"/>
              <a:chExt cx="4008811" cy="1319938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F067C33D-2646-9B4D-98E5-566153200175}"/>
                  </a:ext>
                </a:extLst>
              </p:cNvPr>
              <p:cNvGrpSpPr/>
              <p:nvPr/>
            </p:nvGrpSpPr>
            <p:grpSpPr>
              <a:xfrm>
                <a:off x="7797800" y="3708693"/>
                <a:ext cx="3200400" cy="818287"/>
                <a:chOff x="1193800" y="3693250"/>
                <a:chExt cx="3200400" cy="818287"/>
              </a:xfrm>
            </p:grpSpPr>
            <p:sp>
              <p:nvSpPr>
                <p:cNvPr id="15" name="Oval 14">
                  <a:extLst>
                    <a:ext uri="{FF2B5EF4-FFF2-40B4-BE49-F238E27FC236}">
                      <a16:creationId xmlns:a16="http://schemas.microsoft.com/office/drawing/2014/main" id="{29A3B113-47D4-3342-B5E5-1772D5E74A43}"/>
                    </a:ext>
                  </a:extLst>
                </p:cNvPr>
                <p:cNvSpPr/>
                <p:nvPr/>
              </p:nvSpPr>
              <p:spPr>
                <a:xfrm>
                  <a:off x="1193800" y="4117837"/>
                  <a:ext cx="1600200" cy="187463"/>
                </a:xfrm>
                <a:prstGeom prst="ellipse">
                  <a:avLst/>
                </a:prstGeom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6" name="Oval 15">
                  <a:extLst>
                    <a:ext uri="{FF2B5EF4-FFF2-40B4-BE49-F238E27FC236}">
                      <a16:creationId xmlns:a16="http://schemas.microsoft.com/office/drawing/2014/main" id="{D968E46A-0B49-2E4A-BE56-B9CBBC9C3DB1}"/>
                    </a:ext>
                  </a:extLst>
                </p:cNvPr>
                <p:cNvSpPr/>
                <p:nvPr/>
              </p:nvSpPr>
              <p:spPr>
                <a:xfrm>
                  <a:off x="2794000" y="4117837"/>
                  <a:ext cx="1600200" cy="187463"/>
                </a:xfrm>
                <a:prstGeom prst="ellipse">
                  <a:avLst/>
                </a:prstGeom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7" name="Isosceles Triangle 36">
                  <a:extLst>
                    <a:ext uri="{FF2B5EF4-FFF2-40B4-BE49-F238E27FC236}">
                      <a16:creationId xmlns:a16="http://schemas.microsoft.com/office/drawing/2014/main" id="{E5F4C793-BF6B-E040-8D48-D05BA1D5E7BF}"/>
                    </a:ext>
                  </a:extLst>
                </p:cNvPr>
                <p:cNvSpPr/>
                <p:nvPr/>
              </p:nvSpPr>
              <p:spPr>
                <a:xfrm>
                  <a:off x="2603500" y="3952737"/>
                  <a:ext cx="381000" cy="330200"/>
                </a:xfrm>
                <a:prstGeom prst="triangle">
                  <a:avLst/>
                </a:prstGeom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18" name="Straight Connector 17">
                  <a:extLst>
                    <a:ext uri="{FF2B5EF4-FFF2-40B4-BE49-F238E27FC236}">
                      <a16:creationId xmlns:a16="http://schemas.microsoft.com/office/drawing/2014/main" id="{30B2F3B0-E3DE-8B4F-BEFC-ED9A1A589D56}"/>
                    </a:ext>
                  </a:extLst>
                </p:cNvPr>
                <p:cNvCxnSpPr/>
                <p:nvPr/>
              </p:nvCxnSpPr>
              <p:spPr>
                <a:xfrm>
                  <a:off x="2784303" y="3693250"/>
                  <a:ext cx="9697" cy="818287"/>
                </a:xfrm>
                <a:prstGeom prst="line">
                  <a:avLst/>
                </a:prstGeom>
                <a:ln w="9525" cap="flat" cmpd="sng" algn="ctr">
                  <a:solidFill>
                    <a:schemeClr val="dk1"/>
                  </a:solidFill>
                  <a:prstDash val="dash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3" name="Teardrop 12">
                <a:extLst>
                  <a:ext uri="{FF2B5EF4-FFF2-40B4-BE49-F238E27FC236}">
                    <a16:creationId xmlns:a16="http://schemas.microsoft.com/office/drawing/2014/main" id="{C5C2CB82-B83F-0342-B2AB-502FE246CC8B}"/>
                  </a:ext>
                </a:extLst>
              </p:cNvPr>
              <p:cNvSpPr/>
              <p:nvPr/>
            </p:nvSpPr>
            <p:spPr>
              <a:xfrm rot="5400000">
                <a:off x="7047144" y="4368377"/>
                <a:ext cx="1003300" cy="317207"/>
              </a:xfrm>
              <a:prstGeom prst="teardrop">
                <a:avLst>
                  <a:gd name="adj" fmla="val 142105"/>
                </a:avLst>
              </a:prstGeom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4" name="Teardrop 13">
                <a:extLst>
                  <a:ext uri="{FF2B5EF4-FFF2-40B4-BE49-F238E27FC236}">
                    <a16:creationId xmlns:a16="http://schemas.microsoft.com/office/drawing/2014/main" id="{18A44FFC-3CE9-4943-BB0C-92B617135E20}"/>
                  </a:ext>
                </a:extLst>
              </p:cNvPr>
              <p:cNvSpPr/>
              <p:nvPr/>
            </p:nvSpPr>
            <p:spPr>
              <a:xfrm rot="16200000" flipH="1">
                <a:off x="10738748" y="4368377"/>
                <a:ext cx="1003300" cy="317207"/>
              </a:xfrm>
              <a:prstGeom prst="teardrop">
                <a:avLst>
                  <a:gd name="adj" fmla="val 142105"/>
                </a:avLst>
              </a:prstGeom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503DA91F-C84E-C54F-ADB3-63AF1AA48785}"/>
              </a:ext>
            </a:extLst>
          </p:cNvPr>
          <p:cNvGrpSpPr/>
          <p:nvPr/>
        </p:nvGrpSpPr>
        <p:grpSpPr>
          <a:xfrm>
            <a:off x="4978260" y="5759496"/>
            <a:ext cx="3387530" cy="321094"/>
            <a:chOff x="4399768" y="5942581"/>
            <a:chExt cx="3387530" cy="321094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E8EE3125-CDC7-F94F-B1B7-75335B5423EF}"/>
                </a:ext>
              </a:extLst>
            </p:cNvPr>
            <p:cNvGrpSpPr/>
            <p:nvPr/>
          </p:nvGrpSpPr>
          <p:grpSpPr>
            <a:xfrm rot="1317929">
              <a:off x="4399768" y="5955197"/>
              <a:ext cx="2023860" cy="308478"/>
              <a:chOff x="6484335" y="4001294"/>
              <a:chExt cx="4569187" cy="696438"/>
            </a:xfrm>
          </p:grpSpPr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2CAE9600-6CF3-2445-BC95-C8770CE9503D}"/>
                  </a:ext>
                </a:extLst>
              </p:cNvPr>
              <p:cNvGrpSpPr/>
              <p:nvPr/>
            </p:nvGrpSpPr>
            <p:grpSpPr>
              <a:xfrm>
                <a:off x="6484335" y="4001294"/>
                <a:ext cx="1554765" cy="511921"/>
                <a:chOff x="7390190" y="3708693"/>
                <a:chExt cx="4008811" cy="1319938"/>
              </a:xfrm>
            </p:grpSpPr>
            <p:grpSp>
              <p:nvGrpSpPr>
                <p:cNvPr id="39" name="Group 38">
                  <a:extLst>
                    <a:ext uri="{FF2B5EF4-FFF2-40B4-BE49-F238E27FC236}">
                      <a16:creationId xmlns:a16="http://schemas.microsoft.com/office/drawing/2014/main" id="{A985E0A3-7555-5E48-A215-0DDFED42B8D2}"/>
                    </a:ext>
                  </a:extLst>
                </p:cNvPr>
                <p:cNvGrpSpPr/>
                <p:nvPr/>
              </p:nvGrpSpPr>
              <p:grpSpPr>
                <a:xfrm>
                  <a:off x="7797800" y="3708693"/>
                  <a:ext cx="3200400" cy="818287"/>
                  <a:chOff x="1193800" y="3693250"/>
                  <a:chExt cx="3200400" cy="818287"/>
                </a:xfrm>
              </p:grpSpPr>
              <p:sp>
                <p:nvSpPr>
                  <p:cNvPr id="42" name="Oval 41">
                    <a:extLst>
                      <a:ext uri="{FF2B5EF4-FFF2-40B4-BE49-F238E27FC236}">
                        <a16:creationId xmlns:a16="http://schemas.microsoft.com/office/drawing/2014/main" id="{7A45C6B3-16A8-9641-B812-C093CA236DE8}"/>
                      </a:ext>
                    </a:extLst>
                  </p:cNvPr>
                  <p:cNvSpPr/>
                  <p:nvPr/>
                </p:nvSpPr>
                <p:spPr>
                  <a:xfrm>
                    <a:off x="1193800" y="4117837"/>
                    <a:ext cx="1600200" cy="187463"/>
                  </a:xfrm>
                  <a:prstGeom prst="ellipse">
                    <a:avLst/>
                  </a:prstGeom>
                </p:spPr>
                <p:style>
                  <a:lnRef idx="0">
                    <a:schemeClr val="accent4"/>
                  </a:lnRef>
                  <a:fillRef idx="3">
                    <a:schemeClr val="accent4"/>
                  </a:fillRef>
                  <a:effectRef idx="3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43" name="Oval 42">
                    <a:extLst>
                      <a:ext uri="{FF2B5EF4-FFF2-40B4-BE49-F238E27FC236}">
                        <a16:creationId xmlns:a16="http://schemas.microsoft.com/office/drawing/2014/main" id="{0FE81997-AFD4-434A-A66B-6C6BE6C80569}"/>
                      </a:ext>
                    </a:extLst>
                  </p:cNvPr>
                  <p:cNvSpPr/>
                  <p:nvPr/>
                </p:nvSpPr>
                <p:spPr>
                  <a:xfrm>
                    <a:off x="2794000" y="4117837"/>
                    <a:ext cx="1600200" cy="187463"/>
                  </a:xfrm>
                  <a:prstGeom prst="ellipse">
                    <a:avLst/>
                  </a:prstGeom>
                </p:spPr>
                <p:style>
                  <a:lnRef idx="0">
                    <a:schemeClr val="accent4"/>
                  </a:lnRef>
                  <a:fillRef idx="3">
                    <a:schemeClr val="accent4"/>
                  </a:fillRef>
                  <a:effectRef idx="3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44" name="Isosceles Triangle 11">
                    <a:extLst>
                      <a:ext uri="{FF2B5EF4-FFF2-40B4-BE49-F238E27FC236}">
                        <a16:creationId xmlns:a16="http://schemas.microsoft.com/office/drawing/2014/main" id="{60F00FC7-6D42-694C-AFFB-ECCBE2C3AA7E}"/>
                      </a:ext>
                    </a:extLst>
                  </p:cNvPr>
                  <p:cNvSpPr/>
                  <p:nvPr/>
                </p:nvSpPr>
                <p:spPr>
                  <a:xfrm>
                    <a:off x="2603500" y="3952737"/>
                    <a:ext cx="381000" cy="330200"/>
                  </a:xfrm>
                  <a:prstGeom prst="triangle">
                    <a:avLst/>
                  </a:prstGeom>
                </p:spPr>
                <p:style>
                  <a:lnRef idx="0">
                    <a:schemeClr val="accent4"/>
                  </a:lnRef>
                  <a:fillRef idx="3">
                    <a:schemeClr val="accent4"/>
                  </a:fillRef>
                  <a:effectRef idx="3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cxnSp>
                <p:nvCxnSpPr>
                  <p:cNvPr id="45" name="Straight Connector 44">
                    <a:extLst>
                      <a:ext uri="{FF2B5EF4-FFF2-40B4-BE49-F238E27FC236}">
                        <a16:creationId xmlns:a16="http://schemas.microsoft.com/office/drawing/2014/main" id="{3226BFEB-51C4-5E43-A3D0-6E823E6FFA1B}"/>
                      </a:ext>
                    </a:extLst>
                  </p:cNvPr>
                  <p:cNvCxnSpPr/>
                  <p:nvPr/>
                </p:nvCxnSpPr>
                <p:spPr>
                  <a:xfrm>
                    <a:off x="2784303" y="3693250"/>
                    <a:ext cx="9697" cy="818287"/>
                  </a:xfrm>
                  <a:prstGeom prst="line">
                    <a:avLst/>
                  </a:prstGeom>
                  <a:ln w="9525" cap="flat" cmpd="sng" algn="ctr">
                    <a:solidFill>
                      <a:schemeClr val="dk1"/>
                    </a:solidFill>
                    <a:prstDash val="dash"/>
                    <a:round/>
                    <a:headEnd type="none" w="med" len="med"/>
                    <a:tailEnd type="none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40" name="Teardrop 39">
                  <a:extLst>
                    <a:ext uri="{FF2B5EF4-FFF2-40B4-BE49-F238E27FC236}">
                      <a16:creationId xmlns:a16="http://schemas.microsoft.com/office/drawing/2014/main" id="{91EB2286-ED6B-7A4A-AC0F-84A58B787375}"/>
                    </a:ext>
                  </a:extLst>
                </p:cNvPr>
                <p:cNvSpPr/>
                <p:nvPr/>
              </p:nvSpPr>
              <p:spPr>
                <a:xfrm rot="5400000">
                  <a:off x="7047144" y="4368377"/>
                  <a:ext cx="1003300" cy="317207"/>
                </a:xfrm>
                <a:prstGeom prst="teardrop">
                  <a:avLst>
                    <a:gd name="adj" fmla="val 142105"/>
                  </a:avLst>
                </a:prstGeom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1" name="Teardrop 40">
                  <a:extLst>
                    <a:ext uri="{FF2B5EF4-FFF2-40B4-BE49-F238E27FC236}">
                      <a16:creationId xmlns:a16="http://schemas.microsoft.com/office/drawing/2014/main" id="{93109DD8-A6DB-1449-A955-D0474935273D}"/>
                    </a:ext>
                  </a:extLst>
                </p:cNvPr>
                <p:cNvSpPr/>
                <p:nvPr/>
              </p:nvSpPr>
              <p:spPr>
                <a:xfrm rot="16200000" flipH="1">
                  <a:off x="10738748" y="4368377"/>
                  <a:ext cx="1003300" cy="317207"/>
                </a:xfrm>
                <a:prstGeom prst="teardrop">
                  <a:avLst>
                    <a:gd name="adj" fmla="val 142105"/>
                  </a:avLst>
                </a:prstGeom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28" name="Rounded Rectangle 27">
                <a:extLst>
                  <a:ext uri="{FF2B5EF4-FFF2-40B4-BE49-F238E27FC236}">
                    <a16:creationId xmlns:a16="http://schemas.microsoft.com/office/drawing/2014/main" id="{586E1AB6-1403-EB41-B4EB-C692D6D53B1C}"/>
                  </a:ext>
                </a:extLst>
              </p:cNvPr>
              <p:cNvSpPr/>
              <p:nvPr/>
            </p:nvSpPr>
            <p:spPr>
              <a:xfrm>
                <a:off x="8298606" y="4265932"/>
                <a:ext cx="880665" cy="431800"/>
              </a:xfrm>
              <a:prstGeom prst="roundRect">
                <a:avLst/>
              </a:prstGeom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9" name="Parallelogram 28">
                <a:extLst>
                  <a:ext uri="{FF2B5EF4-FFF2-40B4-BE49-F238E27FC236}">
                    <a16:creationId xmlns:a16="http://schemas.microsoft.com/office/drawing/2014/main" id="{317DDD86-D465-3F43-A85F-28578751FA31}"/>
                  </a:ext>
                </a:extLst>
              </p:cNvPr>
              <p:cNvSpPr/>
              <p:nvPr/>
            </p:nvSpPr>
            <p:spPr>
              <a:xfrm rot="783203" flipV="1">
                <a:off x="7930284" y="4312880"/>
                <a:ext cx="394402" cy="191202"/>
              </a:xfrm>
              <a:prstGeom prst="parallelogram">
                <a:avLst/>
              </a:prstGeom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0" name="Parallelogram 29">
                <a:extLst>
                  <a:ext uri="{FF2B5EF4-FFF2-40B4-BE49-F238E27FC236}">
                    <a16:creationId xmlns:a16="http://schemas.microsoft.com/office/drawing/2014/main" id="{989324EF-8098-2744-B404-A8F23BDF6EB5}"/>
                  </a:ext>
                </a:extLst>
              </p:cNvPr>
              <p:cNvSpPr/>
              <p:nvPr/>
            </p:nvSpPr>
            <p:spPr>
              <a:xfrm rot="20816797" flipH="1" flipV="1">
                <a:off x="9148326" y="4312879"/>
                <a:ext cx="394402" cy="191202"/>
              </a:xfrm>
              <a:prstGeom prst="parallelogram">
                <a:avLst/>
              </a:prstGeom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7F438EA9-7CA0-AF4C-812F-3A9DC3FD82CC}"/>
                  </a:ext>
                </a:extLst>
              </p:cNvPr>
              <p:cNvGrpSpPr/>
              <p:nvPr/>
            </p:nvGrpSpPr>
            <p:grpSpPr>
              <a:xfrm>
                <a:off x="9498757" y="4001294"/>
                <a:ext cx="1554765" cy="511921"/>
                <a:chOff x="7390190" y="3708693"/>
                <a:chExt cx="4008811" cy="1319938"/>
              </a:xfrm>
            </p:grpSpPr>
            <p:grpSp>
              <p:nvGrpSpPr>
                <p:cNvPr id="32" name="Group 31">
                  <a:extLst>
                    <a:ext uri="{FF2B5EF4-FFF2-40B4-BE49-F238E27FC236}">
                      <a16:creationId xmlns:a16="http://schemas.microsoft.com/office/drawing/2014/main" id="{1363EEE3-33DB-2440-A955-4A6A418E9906}"/>
                    </a:ext>
                  </a:extLst>
                </p:cNvPr>
                <p:cNvGrpSpPr/>
                <p:nvPr/>
              </p:nvGrpSpPr>
              <p:grpSpPr>
                <a:xfrm>
                  <a:off x="7797800" y="3708693"/>
                  <a:ext cx="3200400" cy="818287"/>
                  <a:chOff x="1193800" y="3693250"/>
                  <a:chExt cx="3200400" cy="818287"/>
                </a:xfrm>
              </p:grpSpPr>
              <p:sp>
                <p:nvSpPr>
                  <p:cNvPr id="35" name="Oval 34">
                    <a:extLst>
                      <a:ext uri="{FF2B5EF4-FFF2-40B4-BE49-F238E27FC236}">
                        <a16:creationId xmlns:a16="http://schemas.microsoft.com/office/drawing/2014/main" id="{3BEBF7D7-C2F7-0842-8DEA-AFB95A4DF2B1}"/>
                      </a:ext>
                    </a:extLst>
                  </p:cNvPr>
                  <p:cNvSpPr/>
                  <p:nvPr/>
                </p:nvSpPr>
                <p:spPr>
                  <a:xfrm>
                    <a:off x="1193800" y="4117837"/>
                    <a:ext cx="1600200" cy="187463"/>
                  </a:xfrm>
                  <a:prstGeom prst="ellipse">
                    <a:avLst/>
                  </a:prstGeom>
                </p:spPr>
                <p:style>
                  <a:lnRef idx="0">
                    <a:schemeClr val="accent4"/>
                  </a:lnRef>
                  <a:fillRef idx="3">
                    <a:schemeClr val="accent4"/>
                  </a:fillRef>
                  <a:effectRef idx="3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36" name="Oval 35">
                    <a:extLst>
                      <a:ext uri="{FF2B5EF4-FFF2-40B4-BE49-F238E27FC236}">
                        <a16:creationId xmlns:a16="http://schemas.microsoft.com/office/drawing/2014/main" id="{24DEFF49-9170-264A-9E03-9D1BA0DB18DD}"/>
                      </a:ext>
                    </a:extLst>
                  </p:cNvPr>
                  <p:cNvSpPr/>
                  <p:nvPr/>
                </p:nvSpPr>
                <p:spPr>
                  <a:xfrm>
                    <a:off x="2794000" y="4117837"/>
                    <a:ext cx="1600200" cy="187463"/>
                  </a:xfrm>
                  <a:prstGeom prst="ellipse">
                    <a:avLst/>
                  </a:prstGeom>
                </p:spPr>
                <p:style>
                  <a:lnRef idx="0">
                    <a:schemeClr val="accent4"/>
                  </a:lnRef>
                  <a:fillRef idx="3">
                    <a:schemeClr val="accent4"/>
                  </a:fillRef>
                  <a:effectRef idx="3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37" name="Isosceles Triangle 36">
                    <a:extLst>
                      <a:ext uri="{FF2B5EF4-FFF2-40B4-BE49-F238E27FC236}">
                        <a16:creationId xmlns:a16="http://schemas.microsoft.com/office/drawing/2014/main" id="{EA0FCA0C-AFE3-AF49-BFF6-867FB95241AE}"/>
                      </a:ext>
                    </a:extLst>
                  </p:cNvPr>
                  <p:cNvSpPr/>
                  <p:nvPr/>
                </p:nvSpPr>
                <p:spPr>
                  <a:xfrm>
                    <a:off x="2603500" y="3952737"/>
                    <a:ext cx="381000" cy="330200"/>
                  </a:xfrm>
                  <a:prstGeom prst="triangle">
                    <a:avLst/>
                  </a:prstGeom>
                </p:spPr>
                <p:style>
                  <a:lnRef idx="0">
                    <a:schemeClr val="accent4"/>
                  </a:lnRef>
                  <a:fillRef idx="3">
                    <a:schemeClr val="accent4"/>
                  </a:fillRef>
                  <a:effectRef idx="3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cxnSp>
                <p:nvCxnSpPr>
                  <p:cNvPr id="38" name="Straight Connector 37">
                    <a:extLst>
                      <a:ext uri="{FF2B5EF4-FFF2-40B4-BE49-F238E27FC236}">
                        <a16:creationId xmlns:a16="http://schemas.microsoft.com/office/drawing/2014/main" id="{86F169F9-B17A-4948-A045-833E81D3E354}"/>
                      </a:ext>
                    </a:extLst>
                  </p:cNvPr>
                  <p:cNvCxnSpPr/>
                  <p:nvPr/>
                </p:nvCxnSpPr>
                <p:spPr>
                  <a:xfrm>
                    <a:off x="2784303" y="3693250"/>
                    <a:ext cx="9697" cy="818287"/>
                  </a:xfrm>
                  <a:prstGeom prst="line">
                    <a:avLst/>
                  </a:prstGeom>
                  <a:ln w="9525" cap="flat" cmpd="sng" algn="ctr">
                    <a:solidFill>
                      <a:schemeClr val="dk1"/>
                    </a:solidFill>
                    <a:prstDash val="dash"/>
                    <a:round/>
                    <a:headEnd type="none" w="med" len="med"/>
                    <a:tailEnd type="none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33" name="Teardrop 32">
                  <a:extLst>
                    <a:ext uri="{FF2B5EF4-FFF2-40B4-BE49-F238E27FC236}">
                      <a16:creationId xmlns:a16="http://schemas.microsoft.com/office/drawing/2014/main" id="{1E59D48C-5716-2F4F-BF31-0EF5E5C98FB4}"/>
                    </a:ext>
                  </a:extLst>
                </p:cNvPr>
                <p:cNvSpPr/>
                <p:nvPr/>
              </p:nvSpPr>
              <p:spPr>
                <a:xfrm rot="5400000">
                  <a:off x="7047144" y="4368377"/>
                  <a:ext cx="1003300" cy="317207"/>
                </a:xfrm>
                <a:prstGeom prst="teardrop">
                  <a:avLst>
                    <a:gd name="adj" fmla="val 142105"/>
                  </a:avLst>
                </a:prstGeom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4" name="Teardrop 33">
                  <a:extLst>
                    <a:ext uri="{FF2B5EF4-FFF2-40B4-BE49-F238E27FC236}">
                      <a16:creationId xmlns:a16="http://schemas.microsoft.com/office/drawing/2014/main" id="{8BE94A22-85D2-A247-B4AA-405AC34C1F99}"/>
                    </a:ext>
                  </a:extLst>
                </p:cNvPr>
                <p:cNvSpPr/>
                <p:nvPr/>
              </p:nvSpPr>
              <p:spPr>
                <a:xfrm rot="16200000" flipH="1">
                  <a:off x="10738748" y="4368377"/>
                  <a:ext cx="1003300" cy="317207"/>
                </a:xfrm>
                <a:prstGeom prst="teardrop">
                  <a:avLst>
                    <a:gd name="adj" fmla="val 142105"/>
                  </a:avLst>
                </a:prstGeom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sp>
          <p:nvSpPr>
            <p:cNvPr id="48" name="Right Arrow 47">
              <a:extLst>
                <a:ext uri="{FF2B5EF4-FFF2-40B4-BE49-F238E27FC236}">
                  <a16:creationId xmlns:a16="http://schemas.microsoft.com/office/drawing/2014/main" id="{93BEAD37-ED50-2E43-B6A1-8CBB719FA7B5}"/>
                </a:ext>
              </a:extLst>
            </p:cNvPr>
            <p:cNvSpPr/>
            <p:nvPr/>
          </p:nvSpPr>
          <p:spPr bwMode="auto">
            <a:xfrm>
              <a:off x="6675435" y="5942581"/>
              <a:ext cx="1111863" cy="314668"/>
            </a:xfrm>
            <a:prstGeom prst="rightArrow">
              <a:avLst/>
            </a:prstGeom>
            <a:noFill/>
            <a:ln w="9525" cap="flat" cmpd="sng" algn="ctr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563065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F8E06-4FD7-3843-A7D6-259F8451D0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195" y="393064"/>
            <a:ext cx="8375651" cy="423863"/>
          </a:xfrm>
        </p:spPr>
        <p:txBody>
          <a:bodyPr/>
          <a:lstStyle/>
          <a:p>
            <a:pPr marL="0" indent="0" algn="ctr">
              <a:buNone/>
            </a:pPr>
            <a:r>
              <a:rPr lang="en-GB" sz="2800" dirty="0"/>
              <a:t>Are ducted fans more efficient in static hover?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ABD1B5-7764-3E46-9F74-4A76C899928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11</a:t>
            </a:fld>
            <a:endParaRPr lang="en-GB"/>
          </a:p>
        </p:txBody>
      </p:sp>
      <p:sp>
        <p:nvSpPr>
          <p:cNvPr id="47" name="Text Placeholder 3">
            <a:extLst>
              <a:ext uri="{FF2B5EF4-FFF2-40B4-BE49-F238E27FC236}">
                <a16:creationId xmlns:a16="http://schemas.microsoft.com/office/drawing/2014/main" id="{11EF2FE6-BEB8-0446-8063-D151F82734D6}"/>
              </a:ext>
            </a:extLst>
          </p:cNvPr>
          <p:cNvSpPr txBox="1">
            <a:spLocks/>
          </p:cNvSpPr>
          <p:nvPr/>
        </p:nvSpPr>
        <p:spPr bwMode="auto">
          <a:xfrm>
            <a:off x="397845" y="1695110"/>
            <a:ext cx="7647889" cy="3070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 fontScale="92500" lnSpcReduction="10000"/>
          </a:bodyPr>
          <a:lstStyle>
            <a:lvl1pPr marL="269875" indent="-269875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266700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2pPr>
            <a:lvl3pPr marL="809625" indent="-269875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079500" indent="-268288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4pPr>
            <a:lvl5pPr marL="1350963" indent="-269875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5pPr>
            <a:lvl6pPr marL="1808163" indent="-269875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2265363" indent="-269875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2722563" indent="-269875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3179763" indent="-269875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GB" b="1" kern="0" dirty="0"/>
              <a:t>Does added efficiency outweigh weight penalty for a simple light-weight design?</a:t>
            </a:r>
          </a:p>
          <a:p>
            <a:r>
              <a:rPr lang="en-GB" b="1" kern="0" dirty="0"/>
              <a:t>Hover</a:t>
            </a:r>
            <a:r>
              <a:rPr lang="en-GB" kern="0" dirty="0"/>
              <a:t> tests with variable payload </a:t>
            </a:r>
          </a:p>
          <a:p>
            <a:r>
              <a:rPr lang="en-GB" kern="0" dirty="0"/>
              <a:t>Quadcopter propulsors compared:</a:t>
            </a:r>
          </a:p>
          <a:p>
            <a:pPr marL="728663" lvl="1" indent="-457200">
              <a:buFont typeface="+mj-lt"/>
              <a:buAutoNum type="arabicPeriod"/>
            </a:pPr>
            <a:r>
              <a:rPr lang="en-GB" kern="0" dirty="0"/>
              <a:t>Generic off-the-shelf propeller</a:t>
            </a:r>
          </a:p>
          <a:p>
            <a:pPr marL="728663" lvl="1" indent="-457200">
              <a:buFont typeface="+mj-lt"/>
              <a:buAutoNum type="arabicPeriod"/>
            </a:pPr>
            <a:r>
              <a:rPr lang="en-GB" i="1" kern="0" dirty="0"/>
              <a:t>APC</a:t>
            </a:r>
            <a:r>
              <a:rPr lang="en-GB" kern="0" dirty="0"/>
              <a:t> e-VTOL optimised propeller</a:t>
            </a:r>
          </a:p>
          <a:p>
            <a:pPr marL="728663" lvl="1" indent="-457200">
              <a:buFont typeface="+mj-lt"/>
              <a:buAutoNum type="arabicPeriod"/>
            </a:pPr>
            <a:r>
              <a:rPr lang="en-GB" kern="0" dirty="0"/>
              <a:t>Ducted Fan (??)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AABBF0E-21F2-444B-93C3-ED81185BD55E}"/>
              </a:ext>
            </a:extLst>
          </p:cNvPr>
          <p:cNvGrpSpPr/>
          <p:nvPr/>
        </p:nvGrpSpPr>
        <p:grpSpPr>
          <a:xfrm>
            <a:off x="509915" y="4745120"/>
            <a:ext cx="8249911" cy="1846580"/>
            <a:chOff x="509915" y="4100550"/>
            <a:chExt cx="8249911" cy="184658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75D3B1EE-AB74-4945-835F-600D41134173}"/>
                </a:ext>
              </a:extLst>
            </p:cNvPr>
            <p:cNvGrpSpPr/>
            <p:nvPr/>
          </p:nvGrpSpPr>
          <p:grpSpPr>
            <a:xfrm>
              <a:off x="5680752" y="4100550"/>
              <a:ext cx="2887983" cy="598638"/>
              <a:chOff x="7844980" y="2777138"/>
              <a:chExt cx="3941233" cy="816962"/>
            </a:xfrm>
          </p:grpSpPr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BEAA0EBE-EA66-3C46-A54B-4F4423989232}"/>
                  </a:ext>
                </a:extLst>
              </p:cNvPr>
              <p:cNvGrpSpPr/>
              <p:nvPr/>
            </p:nvGrpSpPr>
            <p:grpSpPr>
              <a:xfrm>
                <a:off x="10276140" y="2777138"/>
                <a:ext cx="1510073" cy="386100"/>
                <a:chOff x="1193800" y="3693250"/>
                <a:chExt cx="3200400" cy="818287"/>
              </a:xfrm>
            </p:grpSpPr>
            <p:sp>
              <p:nvSpPr>
                <p:cNvPr id="43" name="Oval 42">
                  <a:extLst>
                    <a:ext uri="{FF2B5EF4-FFF2-40B4-BE49-F238E27FC236}">
                      <a16:creationId xmlns:a16="http://schemas.microsoft.com/office/drawing/2014/main" id="{F91D9E9F-38B9-7749-8EEB-182DEAC2A19B}"/>
                    </a:ext>
                  </a:extLst>
                </p:cNvPr>
                <p:cNvSpPr/>
                <p:nvPr/>
              </p:nvSpPr>
              <p:spPr>
                <a:xfrm>
                  <a:off x="1193800" y="4117837"/>
                  <a:ext cx="1600200" cy="187463"/>
                </a:xfrm>
                <a:prstGeom prst="ellipse">
                  <a:avLst/>
                </a:prstGeom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C7BEAD44-7186-6D4D-9F6C-884F33D73382}"/>
                    </a:ext>
                  </a:extLst>
                </p:cNvPr>
                <p:cNvSpPr/>
                <p:nvPr/>
              </p:nvSpPr>
              <p:spPr>
                <a:xfrm>
                  <a:off x="2794000" y="4117837"/>
                  <a:ext cx="1600200" cy="187463"/>
                </a:xfrm>
                <a:prstGeom prst="ellipse">
                  <a:avLst/>
                </a:prstGeom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5" name="Isosceles Triangle 16">
                  <a:extLst>
                    <a:ext uri="{FF2B5EF4-FFF2-40B4-BE49-F238E27FC236}">
                      <a16:creationId xmlns:a16="http://schemas.microsoft.com/office/drawing/2014/main" id="{02D49005-35EE-BE4D-B9C3-2496CB6F0819}"/>
                    </a:ext>
                  </a:extLst>
                </p:cNvPr>
                <p:cNvSpPr/>
                <p:nvPr/>
              </p:nvSpPr>
              <p:spPr>
                <a:xfrm>
                  <a:off x="2603500" y="3952737"/>
                  <a:ext cx="381000" cy="330200"/>
                </a:xfrm>
                <a:prstGeom prst="triangle">
                  <a:avLst/>
                </a:prstGeom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46" name="Straight Connector 45">
                  <a:extLst>
                    <a:ext uri="{FF2B5EF4-FFF2-40B4-BE49-F238E27FC236}">
                      <a16:creationId xmlns:a16="http://schemas.microsoft.com/office/drawing/2014/main" id="{7FD5EFFE-60C2-AC48-B7C7-41F241C473B6}"/>
                    </a:ext>
                  </a:extLst>
                </p:cNvPr>
                <p:cNvCxnSpPr/>
                <p:nvPr/>
              </p:nvCxnSpPr>
              <p:spPr>
                <a:xfrm>
                  <a:off x="2784303" y="3693250"/>
                  <a:ext cx="9697" cy="818287"/>
                </a:xfrm>
                <a:prstGeom prst="line">
                  <a:avLst/>
                </a:prstGeom>
                <a:ln w="9525" cap="flat" cmpd="sng" algn="ctr">
                  <a:solidFill>
                    <a:schemeClr val="dk1"/>
                  </a:solidFill>
                  <a:prstDash val="dash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848EA2B4-B25A-6E46-9E5B-7AD9232C2F49}"/>
                  </a:ext>
                </a:extLst>
              </p:cNvPr>
              <p:cNvGrpSpPr/>
              <p:nvPr/>
            </p:nvGrpSpPr>
            <p:grpSpPr>
              <a:xfrm>
                <a:off x="7844980" y="2785260"/>
                <a:ext cx="1510073" cy="386100"/>
                <a:chOff x="1193800" y="3693250"/>
                <a:chExt cx="3200400" cy="818287"/>
              </a:xfrm>
            </p:grpSpPr>
            <p:sp>
              <p:nvSpPr>
                <p:cNvPr id="39" name="Oval 38">
                  <a:extLst>
                    <a:ext uri="{FF2B5EF4-FFF2-40B4-BE49-F238E27FC236}">
                      <a16:creationId xmlns:a16="http://schemas.microsoft.com/office/drawing/2014/main" id="{2C2CD4B7-C928-CA4B-8727-9F06BD01D481}"/>
                    </a:ext>
                  </a:extLst>
                </p:cNvPr>
                <p:cNvSpPr/>
                <p:nvPr/>
              </p:nvSpPr>
              <p:spPr>
                <a:xfrm>
                  <a:off x="1193800" y="4117837"/>
                  <a:ext cx="1600200" cy="187463"/>
                </a:xfrm>
                <a:prstGeom prst="ellipse">
                  <a:avLst/>
                </a:prstGeom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0" name="Oval 39">
                  <a:extLst>
                    <a:ext uri="{FF2B5EF4-FFF2-40B4-BE49-F238E27FC236}">
                      <a16:creationId xmlns:a16="http://schemas.microsoft.com/office/drawing/2014/main" id="{EC211789-B802-994E-9CA3-ED6518677F61}"/>
                    </a:ext>
                  </a:extLst>
                </p:cNvPr>
                <p:cNvSpPr/>
                <p:nvPr/>
              </p:nvSpPr>
              <p:spPr>
                <a:xfrm>
                  <a:off x="2794000" y="4117837"/>
                  <a:ext cx="1600200" cy="187463"/>
                </a:xfrm>
                <a:prstGeom prst="ellipse">
                  <a:avLst/>
                </a:prstGeom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1" name="Isosceles Triangle 21">
                  <a:extLst>
                    <a:ext uri="{FF2B5EF4-FFF2-40B4-BE49-F238E27FC236}">
                      <a16:creationId xmlns:a16="http://schemas.microsoft.com/office/drawing/2014/main" id="{C7305B89-5B7A-C849-B197-FE9E7A8D8F91}"/>
                    </a:ext>
                  </a:extLst>
                </p:cNvPr>
                <p:cNvSpPr/>
                <p:nvPr/>
              </p:nvSpPr>
              <p:spPr>
                <a:xfrm>
                  <a:off x="2603500" y="3952737"/>
                  <a:ext cx="381000" cy="330200"/>
                </a:xfrm>
                <a:prstGeom prst="triangle">
                  <a:avLst/>
                </a:prstGeom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42" name="Straight Connector 41">
                  <a:extLst>
                    <a:ext uri="{FF2B5EF4-FFF2-40B4-BE49-F238E27FC236}">
                      <a16:creationId xmlns:a16="http://schemas.microsoft.com/office/drawing/2014/main" id="{43769D1A-9086-114A-9986-BBA62899640B}"/>
                    </a:ext>
                  </a:extLst>
                </p:cNvPr>
                <p:cNvCxnSpPr/>
                <p:nvPr/>
              </p:nvCxnSpPr>
              <p:spPr>
                <a:xfrm>
                  <a:off x="2784303" y="3693250"/>
                  <a:ext cx="9697" cy="818287"/>
                </a:xfrm>
                <a:prstGeom prst="line">
                  <a:avLst/>
                </a:prstGeom>
                <a:ln w="9525" cap="flat" cmpd="sng" algn="ctr">
                  <a:solidFill>
                    <a:schemeClr val="dk1"/>
                  </a:solidFill>
                  <a:prstDash val="dash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6" name="Rounded Rectangle 35">
                <a:extLst>
                  <a:ext uri="{FF2B5EF4-FFF2-40B4-BE49-F238E27FC236}">
                    <a16:creationId xmlns:a16="http://schemas.microsoft.com/office/drawing/2014/main" id="{0900408E-A6E8-1349-9B47-56D8D068F5A9}"/>
                  </a:ext>
                </a:extLst>
              </p:cNvPr>
              <p:cNvSpPr/>
              <p:nvPr/>
            </p:nvSpPr>
            <p:spPr>
              <a:xfrm>
                <a:off x="9366954" y="3162300"/>
                <a:ext cx="880665" cy="431800"/>
              </a:xfrm>
              <a:prstGeom prst="roundRect">
                <a:avLst/>
              </a:prstGeom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7" name="Parallelogram 36">
                <a:extLst>
                  <a:ext uri="{FF2B5EF4-FFF2-40B4-BE49-F238E27FC236}">
                    <a16:creationId xmlns:a16="http://schemas.microsoft.com/office/drawing/2014/main" id="{2D7A685E-ED40-6741-ABFC-7BDE3BDE5840}"/>
                  </a:ext>
                </a:extLst>
              </p:cNvPr>
              <p:cNvSpPr/>
              <p:nvPr/>
            </p:nvSpPr>
            <p:spPr>
              <a:xfrm rot="20816797">
                <a:off x="10221454" y="3138641"/>
                <a:ext cx="844922" cy="215900"/>
              </a:xfrm>
              <a:prstGeom prst="parallelogram">
                <a:avLst/>
              </a:prstGeom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8" name="Parallelogram 37">
                <a:extLst>
                  <a:ext uri="{FF2B5EF4-FFF2-40B4-BE49-F238E27FC236}">
                    <a16:creationId xmlns:a16="http://schemas.microsoft.com/office/drawing/2014/main" id="{4C60B1BF-9954-E148-A2CB-75F19E3C62CC}"/>
                  </a:ext>
                </a:extLst>
              </p:cNvPr>
              <p:cNvSpPr/>
              <p:nvPr/>
            </p:nvSpPr>
            <p:spPr>
              <a:xfrm rot="783203" flipV="1">
                <a:off x="8551144" y="3158052"/>
                <a:ext cx="844922" cy="215900"/>
              </a:xfrm>
              <a:prstGeom prst="parallelogram">
                <a:avLst/>
              </a:prstGeom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7F163A0-E612-BE43-A69E-A300AC55387C}"/>
                </a:ext>
              </a:extLst>
            </p:cNvPr>
            <p:cNvGrpSpPr/>
            <p:nvPr/>
          </p:nvGrpSpPr>
          <p:grpSpPr>
            <a:xfrm>
              <a:off x="509915" y="4605746"/>
              <a:ext cx="3348123" cy="510323"/>
              <a:chOff x="6484335" y="4001294"/>
              <a:chExt cx="4569187" cy="696438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538FB674-0120-964C-9863-41474EC9CCD1}"/>
                  </a:ext>
                </a:extLst>
              </p:cNvPr>
              <p:cNvGrpSpPr/>
              <p:nvPr/>
            </p:nvGrpSpPr>
            <p:grpSpPr>
              <a:xfrm>
                <a:off x="6484335" y="4001294"/>
                <a:ext cx="1554765" cy="511921"/>
                <a:chOff x="7390190" y="3708693"/>
                <a:chExt cx="4008811" cy="1319938"/>
              </a:xfrm>
            </p:grpSpPr>
            <p:grpSp>
              <p:nvGrpSpPr>
                <p:cNvPr id="27" name="Group 26">
                  <a:extLst>
                    <a:ext uri="{FF2B5EF4-FFF2-40B4-BE49-F238E27FC236}">
                      <a16:creationId xmlns:a16="http://schemas.microsoft.com/office/drawing/2014/main" id="{64CE1B23-BA13-3248-80CF-98BE021AC985}"/>
                    </a:ext>
                  </a:extLst>
                </p:cNvPr>
                <p:cNvGrpSpPr/>
                <p:nvPr/>
              </p:nvGrpSpPr>
              <p:grpSpPr>
                <a:xfrm>
                  <a:off x="7797800" y="3708693"/>
                  <a:ext cx="3200400" cy="818287"/>
                  <a:chOff x="1193800" y="3693250"/>
                  <a:chExt cx="3200400" cy="818287"/>
                </a:xfrm>
              </p:grpSpPr>
              <p:sp>
                <p:nvSpPr>
                  <p:cNvPr id="30" name="Oval 29">
                    <a:extLst>
                      <a:ext uri="{FF2B5EF4-FFF2-40B4-BE49-F238E27FC236}">
                        <a16:creationId xmlns:a16="http://schemas.microsoft.com/office/drawing/2014/main" id="{8BC35E72-58F0-2241-976C-3D5931FCFD1A}"/>
                      </a:ext>
                    </a:extLst>
                  </p:cNvPr>
                  <p:cNvSpPr/>
                  <p:nvPr/>
                </p:nvSpPr>
                <p:spPr>
                  <a:xfrm>
                    <a:off x="1193800" y="4117837"/>
                    <a:ext cx="1600200" cy="187463"/>
                  </a:xfrm>
                  <a:prstGeom prst="ellipse">
                    <a:avLst/>
                  </a:prstGeom>
                </p:spPr>
                <p:style>
                  <a:lnRef idx="0">
                    <a:schemeClr val="accent4"/>
                  </a:lnRef>
                  <a:fillRef idx="3">
                    <a:schemeClr val="accent4"/>
                  </a:fillRef>
                  <a:effectRef idx="3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31" name="Oval 30">
                    <a:extLst>
                      <a:ext uri="{FF2B5EF4-FFF2-40B4-BE49-F238E27FC236}">
                        <a16:creationId xmlns:a16="http://schemas.microsoft.com/office/drawing/2014/main" id="{A4A0B440-2F83-7743-9FBC-9B68D4BDBFCA}"/>
                      </a:ext>
                    </a:extLst>
                  </p:cNvPr>
                  <p:cNvSpPr/>
                  <p:nvPr/>
                </p:nvSpPr>
                <p:spPr>
                  <a:xfrm>
                    <a:off x="2794000" y="4117837"/>
                    <a:ext cx="1600200" cy="187463"/>
                  </a:xfrm>
                  <a:prstGeom prst="ellipse">
                    <a:avLst/>
                  </a:prstGeom>
                </p:spPr>
                <p:style>
                  <a:lnRef idx="0">
                    <a:schemeClr val="accent4"/>
                  </a:lnRef>
                  <a:fillRef idx="3">
                    <a:schemeClr val="accent4"/>
                  </a:fillRef>
                  <a:effectRef idx="3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32" name="Isosceles Triangle 11">
                    <a:extLst>
                      <a:ext uri="{FF2B5EF4-FFF2-40B4-BE49-F238E27FC236}">
                        <a16:creationId xmlns:a16="http://schemas.microsoft.com/office/drawing/2014/main" id="{C7B4D66E-F452-D044-BF08-B94C4D56C6FB}"/>
                      </a:ext>
                    </a:extLst>
                  </p:cNvPr>
                  <p:cNvSpPr/>
                  <p:nvPr/>
                </p:nvSpPr>
                <p:spPr>
                  <a:xfrm>
                    <a:off x="2603500" y="3952737"/>
                    <a:ext cx="381000" cy="330200"/>
                  </a:xfrm>
                  <a:prstGeom prst="triangle">
                    <a:avLst/>
                  </a:prstGeom>
                </p:spPr>
                <p:style>
                  <a:lnRef idx="0">
                    <a:schemeClr val="accent4"/>
                  </a:lnRef>
                  <a:fillRef idx="3">
                    <a:schemeClr val="accent4"/>
                  </a:fillRef>
                  <a:effectRef idx="3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cxnSp>
                <p:nvCxnSpPr>
                  <p:cNvPr id="33" name="Straight Connector 32">
                    <a:extLst>
                      <a:ext uri="{FF2B5EF4-FFF2-40B4-BE49-F238E27FC236}">
                        <a16:creationId xmlns:a16="http://schemas.microsoft.com/office/drawing/2014/main" id="{AAB753E6-6E45-7642-AACD-B4EDB89F9AB0}"/>
                      </a:ext>
                    </a:extLst>
                  </p:cNvPr>
                  <p:cNvCxnSpPr/>
                  <p:nvPr/>
                </p:nvCxnSpPr>
                <p:spPr>
                  <a:xfrm>
                    <a:off x="2784303" y="3693250"/>
                    <a:ext cx="9697" cy="818287"/>
                  </a:xfrm>
                  <a:prstGeom prst="line">
                    <a:avLst/>
                  </a:prstGeom>
                  <a:ln w="9525" cap="flat" cmpd="sng" algn="ctr">
                    <a:solidFill>
                      <a:schemeClr val="dk1"/>
                    </a:solidFill>
                    <a:prstDash val="dash"/>
                    <a:round/>
                    <a:headEnd type="none" w="med" len="med"/>
                    <a:tailEnd type="none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28" name="Teardrop 27">
                  <a:extLst>
                    <a:ext uri="{FF2B5EF4-FFF2-40B4-BE49-F238E27FC236}">
                      <a16:creationId xmlns:a16="http://schemas.microsoft.com/office/drawing/2014/main" id="{2E446F66-6F80-E94C-A8F8-C1C8A14C0D88}"/>
                    </a:ext>
                  </a:extLst>
                </p:cNvPr>
                <p:cNvSpPr/>
                <p:nvPr/>
              </p:nvSpPr>
              <p:spPr>
                <a:xfrm rot="5400000">
                  <a:off x="7047144" y="4368377"/>
                  <a:ext cx="1003300" cy="317207"/>
                </a:xfrm>
                <a:prstGeom prst="teardrop">
                  <a:avLst>
                    <a:gd name="adj" fmla="val 142105"/>
                  </a:avLst>
                </a:prstGeom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9" name="Teardrop 28">
                  <a:extLst>
                    <a:ext uri="{FF2B5EF4-FFF2-40B4-BE49-F238E27FC236}">
                      <a16:creationId xmlns:a16="http://schemas.microsoft.com/office/drawing/2014/main" id="{32F6EEF9-7D96-6348-B31F-E62AA94EBEF2}"/>
                    </a:ext>
                  </a:extLst>
                </p:cNvPr>
                <p:cNvSpPr/>
                <p:nvPr/>
              </p:nvSpPr>
              <p:spPr>
                <a:xfrm rot="16200000" flipH="1">
                  <a:off x="10738748" y="4368377"/>
                  <a:ext cx="1003300" cy="317207"/>
                </a:xfrm>
                <a:prstGeom prst="teardrop">
                  <a:avLst>
                    <a:gd name="adj" fmla="val 142105"/>
                  </a:avLst>
                </a:prstGeom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16" name="Rounded Rectangle 15">
                <a:extLst>
                  <a:ext uri="{FF2B5EF4-FFF2-40B4-BE49-F238E27FC236}">
                    <a16:creationId xmlns:a16="http://schemas.microsoft.com/office/drawing/2014/main" id="{CCB3DE57-0298-6F4E-B81C-49F8815E4063}"/>
                  </a:ext>
                </a:extLst>
              </p:cNvPr>
              <p:cNvSpPr/>
              <p:nvPr/>
            </p:nvSpPr>
            <p:spPr>
              <a:xfrm>
                <a:off x="8298606" y="4265932"/>
                <a:ext cx="880665" cy="431800"/>
              </a:xfrm>
              <a:prstGeom prst="roundRect">
                <a:avLst/>
              </a:prstGeom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" name="Parallelogram 16">
                <a:extLst>
                  <a:ext uri="{FF2B5EF4-FFF2-40B4-BE49-F238E27FC236}">
                    <a16:creationId xmlns:a16="http://schemas.microsoft.com/office/drawing/2014/main" id="{5CC2E23C-9A34-0445-99EB-79E6A19A6260}"/>
                  </a:ext>
                </a:extLst>
              </p:cNvPr>
              <p:cNvSpPr/>
              <p:nvPr/>
            </p:nvSpPr>
            <p:spPr>
              <a:xfrm rot="783203" flipV="1">
                <a:off x="7930284" y="4312880"/>
                <a:ext cx="394402" cy="191202"/>
              </a:xfrm>
              <a:prstGeom prst="parallelogram">
                <a:avLst/>
              </a:prstGeom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8" name="Parallelogram 17">
                <a:extLst>
                  <a:ext uri="{FF2B5EF4-FFF2-40B4-BE49-F238E27FC236}">
                    <a16:creationId xmlns:a16="http://schemas.microsoft.com/office/drawing/2014/main" id="{96971D99-B960-1249-BDF8-EDC45EB92BA7}"/>
                  </a:ext>
                </a:extLst>
              </p:cNvPr>
              <p:cNvSpPr/>
              <p:nvPr/>
            </p:nvSpPr>
            <p:spPr>
              <a:xfrm rot="20816797" flipH="1" flipV="1">
                <a:off x="9148326" y="4312879"/>
                <a:ext cx="394402" cy="191202"/>
              </a:xfrm>
              <a:prstGeom prst="parallelogram">
                <a:avLst/>
              </a:prstGeom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102B3F6B-84B8-7648-8213-B62F45D0BC16}"/>
                  </a:ext>
                </a:extLst>
              </p:cNvPr>
              <p:cNvGrpSpPr/>
              <p:nvPr/>
            </p:nvGrpSpPr>
            <p:grpSpPr>
              <a:xfrm>
                <a:off x="9498757" y="4001294"/>
                <a:ext cx="1554765" cy="511921"/>
                <a:chOff x="7390190" y="3708693"/>
                <a:chExt cx="4008811" cy="1319938"/>
              </a:xfrm>
            </p:grpSpPr>
            <p:grpSp>
              <p:nvGrpSpPr>
                <p:cNvPr id="20" name="Group 19">
                  <a:extLst>
                    <a:ext uri="{FF2B5EF4-FFF2-40B4-BE49-F238E27FC236}">
                      <a16:creationId xmlns:a16="http://schemas.microsoft.com/office/drawing/2014/main" id="{9334754D-3332-B041-9862-EF325EAB43B6}"/>
                    </a:ext>
                  </a:extLst>
                </p:cNvPr>
                <p:cNvGrpSpPr/>
                <p:nvPr/>
              </p:nvGrpSpPr>
              <p:grpSpPr>
                <a:xfrm>
                  <a:off x="7797800" y="3708693"/>
                  <a:ext cx="3200400" cy="818287"/>
                  <a:chOff x="1193800" y="3693250"/>
                  <a:chExt cx="3200400" cy="818287"/>
                </a:xfrm>
              </p:grpSpPr>
              <p:sp>
                <p:nvSpPr>
                  <p:cNvPr id="23" name="Oval 22">
                    <a:extLst>
                      <a:ext uri="{FF2B5EF4-FFF2-40B4-BE49-F238E27FC236}">
                        <a16:creationId xmlns:a16="http://schemas.microsoft.com/office/drawing/2014/main" id="{3418E4EC-F81C-DF44-924E-C0A3F61F4AC2}"/>
                      </a:ext>
                    </a:extLst>
                  </p:cNvPr>
                  <p:cNvSpPr/>
                  <p:nvPr/>
                </p:nvSpPr>
                <p:spPr>
                  <a:xfrm>
                    <a:off x="1193800" y="4117837"/>
                    <a:ext cx="1600200" cy="187463"/>
                  </a:xfrm>
                  <a:prstGeom prst="ellipse">
                    <a:avLst/>
                  </a:prstGeom>
                </p:spPr>
                <p:style>
                  <a:lnRef idx="0">
                    <a:schemeClr val="accent4"/>
                  </a:lnRef>
                  <a:fillRef idx="3">
                    <a:schemeClr val="accent4"/>
                  </a:fillRef>
                  <a:effectRef idx="3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4" name="Oval 23">
                    <a:extLst>
                      <a:ext uri="{FF2B5EF4-FFF2-40B4-BE49-F238E27FC236}">
                        <a16:creationId xmlns:a16="http://schemas.microsoft.com/office/drawing/2014/main" id="{60085B12-84DB-B241-A00E-BF22C9B2EC0D}"/>
                      </a:ext>
                    </a:extLst>
                  </p:cNvPr>
                  <p:cNvSpPr/>
                  <p:nvPr/>
                </p:nvSpPr>
                <p:spPr>
                  <a:xfrm>
                    <a:off x="2794000" y="4117837"/>
                    <a:ext cx="1600200" cy="187463"/>
                  </a:xfrm>
                  <a:prstGeom prst="ellipse">
                    <a:avLst/>
                  </a:prstGeom>
                </p:spPr>
                <p:style>
                  <a:lnRef idx="0">
                    <a:schemeClr val="accent4"/>
                  </a:lnRef>
                  <a:fillRef idx="3">
                    <a:schemeClr val="accent4"/>
                  </a:fillRef>
                  <a:effectRef idx="3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5" name="Isosceles Triangle 36">
                    <a:extLst>
                      <a:ext uri="{FF2B5EF4-FFF2-40B4-BE49-F238E27FC236}">
                        <a16:creationId xmlns:a16="http://schemas.microsoft.com/office/drawing/2014/main" id="{00AFB8DA-825E-9C4E-8275-F54834F4E1E6}"/>
                      </a:ext>
                    </a:extLst>
                  </p:cNvPr>
                  <p:cNvSpPr/>
                  <p:nvPr/>
                </p:nvSpPr>
                <p:spPr>
                  <a:xfrm>
                    <a:off x="2603500" y="3952737"/>
                    <a:ext cx="381000" cy="330200"/>
                  </a:xfrm>
                  <a:prstGeom prst="triangle">
                    <a:avLst/>
                  </a:prstGeom>
                </p:spPr>
                <p:style>
                  <a:lnRef idx="0">
                    <a:schemeClr val="accent4"/>
                  </a:lnRef>
                  <a:fillRef idx="3">
                    <a:schemeClr val="accent4"/>
                  </a:fillRef>
                  <a:effectRef idx="3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cxnSp>
                <p:nvCxnSpPr>
                  <p:cNvPr id="26" name="Straight Connector 25">
                    <a:extLst>
                      <a:ext uri="{FF2B5EF4-FFF2-40B4-BE49-F238E27FC236}">
                        <a16:creationId xmlns:a16="http://schemas.microsoft.com/office/drawing/2014/main" id="{3417B9F9-D09E-0248-B382-63F086C127BE}"/>
                      </a:ext>
                    </a:extLst>
                  </p:cNvPr>
                  <p:cNvCxnSpPr/>
                  <p:nvPr/>
                </p:nvCxnSpPr>
                <p:spPr>
                  <a:xfrm>
                    <a:off x="2784303" y="3693250"/>
                    <a:ext cx="9697" cy="818287"/>
                  </a:xfrm>
                  <a:prstGeom prst="line">
                    <a:avLst/>
                  </a:prstGeom>
                  <a:ln w="9525" cap="flat" cmpd="sng" algn="ctr">
                    <a:solidFill>
                      <a:schemeClr val="dk1"/>
                    </a:solidFill>
                    <a:prstDash val="dash"/>
                    <a:round/>
                    <a:headEnd type="none" w="med" len="med"/>
                    <a:tailEnd type="none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21" name="Teardrop 20">
                  <a:extLst>
                    <a:ext uri="{FF2B5EF4-FFF2-40B4-BE49-F238E27FC236}">
                      <a16:creationId xmlns:a16="http://schemas.microsoft.com/office/drawing/2014/main" id="{E1C62143-74BD-6E4C-8303-8A6B1EB802F4}"/>
                    </a:ext>
                  </a:extLst>
                </p:cNvPr>
                <p:cNvSpPr/>
                <p:nvPr/>
              </p:nvSpPr>
              <p:spPr>
                <a:xfrm rot="5400000">
                  <a:off x="7047144" y="4368377"/>
                  <a:ext cx="1003300" cy="317207"/>
                </a:xfrm>
                <a:prstGeom prst="teardrop">
                  <a:avLst>
                    <a:gd name="adj" fmla="val 142105"/>
                  </a:avLst>
                </a:prstGeom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2" name="Teardrop 21">
                  <a:extLst>
                    <a:ext uri="{FF2B5EF4-FFF2-40B4-BE49-F238E27FC236}">
                      <a16:creationId xmlns:a16="http://schemas.microsoft.com/office/drawing/2014/main" id="{C4E56271-37CD-6948-B505-620ECE73D225}"/>
                    </a:ext>
                  </a:extLst>
                </p:cNvPr>
                <p:cNvSpPr/>
                <p:nvPr/>
              </p:nvSpPr>
              <p:spPr>
                <a:xfrm rot="16200000" flipH="1">
                  <a:off x="10738748" y="4368377"/>
                  <a:ext cx="1003300" cy="317207"/>
                </a:xfrm>
                <a:prstGeom prst="teardrop">
                  <a:avLst>
                    <a:gd name="adj" fmla="val 142105"/>
                  </a:avLst>
                </a:prstGeom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sp>
          <p:nvSpPr>
            <p:cNvPr id="8" name="Isosceles Triangle 40">
              <a:extLst>
                <a:ext uri="{FF2B5EF4-FFF2-40B4-BE49-F238E27FC236}">
                  <a16:creationId xmlns:a16="http://schemas.microsoft.com/office/drawing/2014/main" id="{C82CAE95-9D4A-384B-8ED4-C3606233F8D3}"/>
                </a:ext>
              </a:extLst>
            </p:cNvPr>
            <p:cNvSpPr/>
            <p:nvPr/>
          </p:nvSpPr>
          <p:spPr>
            <a:xfrm>
              <a:off x="4422947" y="5556275"/>
              <a:ext cx="474609" cy="390855"/>
            </a:xfrm>
            <a:prstGeom prst="triangle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2E24170E-0492-7343-94A2-BE4828AA5534}"/>
                </a:ext>
              </a:extLst>
            </p:cNvPr>
            <p:cNvCxnSpPr>
              <a:endCxn id="8" idx="0"/>
            </p:cNvCxnSpPr>
            <p:nvPr/>
          </p:nvCxnSpPr>
          <p:spPr>
            <a:xfrm flipV="1">
              <a:off x="2147548" y="5556275"/>
              <a:ext cx="2512704" cy="223346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2588D58-4AEA-7446-9686-7D1CF7310BF8}"/>
                </a:ext>
              </a:extLst>
            </p:cNvPr>
            <p:cNvCxnSpPr/>
            <p:nvPr/>
          </p:nvCxnSpPr>
          <p:spPr>
            <a:xfrm flipV="1">
              <a:off x="4688071" y="5329372"/>
              <a:ext cx="2512704" cy="223346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0C7F7CDD-BA6B-E64C-95DE-BE8D1D7BE986}"/>
                </a:ext>
              </a:extLst>
            </p:cNvPr>
            <p:cNvCxnSpPr/>
            <p:nvPr/>
          </p:nvCxnSpPr>
          <p:spPr>
            <a:xfrm>
              <a:off x="562839" y="5425990"/>
              <a:ext cx="3257975" cy="0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844B59B-24F1-6445-A631-0781538AA3C8}"/>
                </a:ext>
              </a:extLst>
            </p:cNvPr>
            <p:cNvCxnSpPr/>
            <p:nvPr/>
          </p:nvCxnSpPr>
          <p:spPr>
            <a:xfrm>
              <a:off x="5501851" y="4986521"/>
              <a:ext cx="3257975" cy="0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D008EE7C-77CB-724F-9ED1-B64FADC3D98A}"/>
                </a:ext>
              </a:extLst>
            </p:cNvPr>
            <p:cNvCxnSpPr/>
            <p:nvPr/>
          </p:nvCxnSpPr>
          <p:spPr>
            <a:xfrm flipV="1">
              <a:off x="2147548" y="5425990"/>
              <a:ext cx="0" cy="353631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B79674A-3E57-9E4E-85D7-F77CF24A619C}"/>
                </a:ext>
              </a:extLst>
            </p:cNvPr>
            <p:cNvCxnSpPr/>
            <p:nvPr/>
          </p:nvCxnSpPr>
          <p:spPr>
            <a:xfrm flipV="1">
              <a:off x="7200775" y="4975742"/>
              <a:ext cx="0" cy="353631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8DB0EFB6-387A-C74B-8014-B14938D783B4}"/>
                </a:ext>
              </a:extLst>
            </p:cNvPr>
            <p:cNvSpPr/>
            <p:nvPr/>
          </p:nvSpPr>
          <p:spPr>
            <a:xfrm>
              <a:off x="4588985" y="5482234"/>
              <a:ext cx="140968" cy="140968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6326572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93BB2E-48B5-CE41-9A2E-BDB598E3C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Superior Figure of Merit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4DBE88-5129-0849-9A6F-F3140E8B188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12</a:t>
            </a:fld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Google Shape;101;g6b1ba9cacb_0_0">
                <a:extLst>
                  <a:ext uri="{FF2B5EF4-FFF2-40B4-BE49-F238E27FC236}">
                    <a16:creationId xmlns:a16="http://schemas.microsoft.com/office/drawing/2014/main" id="{966B3485-6FDD-E341-A2B3-50710F5BBF9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445135" y="5071927"/>
                <a:ext cx="3429000" cy="6712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l" rtl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2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  <a:lvl2pPr marL="914400" marR="0" lvl="1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24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2pPr>
                <a:lvl3pPr marL="1371600" marR="0" lvl="2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20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3pPr>
                <a:lvl4pPr marL="1828800" marR="0" lvl="3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4pPr>
                <a:lvl5pPr marL="2286000" marR="0" lvl="4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5pPr>
                <a:lvl6pPr marL="2743200" marR="0" lvl="5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6pPr>
                <a:lvl7pPr marL="3200400" marR="0" lvl="6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7pPr>
                <a:lvl8pPr marL="3657600" marR="0" lvl="7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8pPr>
                <a:lvl9pPr marL="4114800" marR="0" lvl="8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  <m:r>
                        <a:rPr lang="ar-AE" i="1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</m:rad>
                    </m:oMath>
                  </m:oMathPara>
                </a14:m>
                <a:endParaRPr lang="ar-AE" dirty="0"/>
              </a:p>
              <a:p>
                <a:pPr marL="0" indent="0">
                  <a:buNone/>
                </a:pPr>
                <a:endParaRPr lang="ar-AE" dirty="0"/>
              </a:p>
              <a:p>
                <a:pPr marL="0" indent="0">
                  <a:buNone/>
                </a:pPr>
                <a:endParaRPr lang="ar-AE" dirty="0"/>
              </a:p>
            </p:txBody>
          </p:sp>
        </mc:Choice>
        <mc:Fallback xmlns="">
          <p:sp>
            <p:nvSpPr>
              <p:cNvPr id="18" name="Google Shape;101;g6b1ba9cacb_0_0">
                <a:extLst>
                  <a:ext uri="{FF2B5EF4-FFF2-40B4-BE49-F238E27FC236}">
                    <a16:creationId xmlns:a16="http://schemas.microsoft.com/office/drawing/2014/main" id="{966B3485-6FDD-E341-A2B3-50710F5BBF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5135" y="5071927"/>
                <a:ext cx="3429000" cy="671227"/>
              </a:xfrm>
              <a:prstGeom prst="rect">
                <a:avLst/>
              </a:prstGeom>
              <a:blipFill>
                <a:blip r:embed="rId3"/>
                <a:stretch>
                  <a:fillRect l="-3690" t="-5556" b="-1518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Google Shape;101;g6b1ba9cacb_0_0">
                <a:extLst>
                  <a:ext uri="{FF2B5EF4-FFF2-40B4-BE49-F238E27FC236}">
                    <a16:creationId xmlns:a16="http://schemas.microsoft.com/office/drawing/2014/main" id="{F4E0ADFC-AD15-1C4B-9664-17AA073FB76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69865" y="5098338"/>
                <a:ext cx="3429000" cy="67122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l" rtl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2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  <a:lvl2pPr marL="914400" marR="0" lvl="1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24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2pPr>
                <a:lvl3pPr marL="1371600" marR="0" lvl="2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20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3pPr>
                <a:lvl4pPr marL="1828800" marR="0" lvl="3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4pPr>
                <a:lvl5pPr marL="2286000" marR="0" lvl="4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5pPr>
                <a:lvl6pPr marL="2743200" marR="0" lvl="5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6pPr>
                <a:lvl7pPr marL="3200400" marR="0" lvl="6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7pPr>
                <a:lvl8pPr marL="3657600" marR="0" lvl="7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8pPr>
                <a:lvl9pPr marL="4114800" marR="0" lvl="8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  <m:r>
                        <a:rPr lang="ar-AE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ar-AE" dirty="0"/>
              </a:p>
              <a:p>
                <a:pPr marL="0" indent="0">
                  <a:buNone/>
                </a:pPr>
                <a:endParaRPr lang="ar-AE" dirty="0"/>
              </a:p>
              <a:p>
                <a:pPr marL="0" indent="0">
                  <a:buNone/>
                </a:pPr>
                <a:endParaRPr lang="ar-AE" dirty="0"/>
              </a:p>
            </p:txBody>
          </p:sp>
        </mc:Choice>
        <mc:Fallback xmlns="">
          <p:sp>
            <p:nvSpPr>
              <p:cNvPr id="19" name="Google Shape;101;g6b1ba9cacb_0_0">
                <a:extLst>
                  <a:ext uri="{FF2B5EF4-FFF2-40B4-BE49-F238E27FC236}">
                    <a16:creationId xmlns:a16="http://schemas.microsoft.com/office/drawing/2014/main" id="{F4E0ADFC-AD15-1C4B-9664-17AA073FB7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865" y="5098338"/>
                <a:ext cx="3429000" cy="671228"/>
              </a:xfrm>
              <a:prstGeom prst="rect">
                <a:avLst/>
              </a:prstGeom>
              <a:blipFill>
                <a:blip r:embed="rId4"/>
                <a:stretch>
                  <a:fillRect l="-3321" t="-12963" b="-14444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2" name="Group 31">
            <a:extLst>
              <a:ext uri="{FF2B5EF4-FFF2-40B4-BE49-F238E27FC236}">
                <a16:creationId xmlns:a16="http://schemas.microsoft.com/office/drawing/2014/main" id="{0C41E8DB-6D18-F042-ABF7-9DDB7416EDB4}"/>
              </a:ext>
            </a:extLst>
          </p:cNvPr>
          <p:cNvGrpSpPr/>
          <p:nvPr/>
        </p:nvGrpSpPr>
        <p:grpSpPr>
          <a:xfrm>
            <a:off x="624741" y="3643343"/>
            <a:ext cx="2719249" cy="1288774"/>
            <a:chOff x="-147009" y="4629308"/>
            <a:chExt cx="3223547" cy="152778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65F1D972-6048-DA47-9B5B-9E4642126BB1}"/>
                </a:ext>
              </a:extLst>
            </p:cNvPr>
            <p:cNvGrpSpPr/>
            <p:nvPr/>
          </p:nvGrpSpPr>
          <p:grpSpPr>
            <a:xfrm>
              <a:off x="-123862" y="4629308"/>
              <a:ext cx="3200400" cy="818287"/>
              <a:chOff x="1193800" y="3693250"/>
              <a:chExt cx="3200400" cy="818287"/>
            </a:xfrm>
          </p:grpSpPr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5EAE4D94-999E-C646-B4B9-F329130E9F0A}"/>
                  </a:ext>
                </a:extLst>
              </p:cNvPr>
              <p:cNvSpPr/>
              <p:nvPr/>
            </p:nvSpPr>
            <p:spPr>
              <a:xfrm>
                <a:off x="1193800" y="4117837"/>
                <a:ext cx="1600200" cy="187463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5E97662C-93CF-1243-A8E2-D706FDEA7680}"/>
                  </a:ext>
                </a:extLst>
              </p:cNvPr>
              <p:cNvSpPr/>
              <p:nvPr/>
            </p:nvSpPr>
            <p:spPr>
              <a:xfrm>
                <a:off x="2794000" y="4117837"/>
                <a:ext cx="1600200" cy="187463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" name="Isosceles Triangle 2">
                <a:extLst>
                  <a:ext uri="{FF2B5EF4-FFF2-40B4-BE49-F238E27FC236}">
                    <a16:creationId xmlns:a16="http://schemas.microsoft.com/office/drawing/2014/main" id="{C41474CA-E690-0E4B-A2D7-589FBC1BD72D}"/>
                  </a:ext>
                </a:extLst>
              </p:cNvPr>
              <p:cNvSpPr/>
              <p:nvPr/>
            </p:nvSpPr>
            <p:spPr>
              <a:xfrm>
                <a:off x="2603500" y="3952737"/>
                <a:ext cx="381000" cy="330200"/>
              </a:xfrm>
              <a:prstGeom prst="triangl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66623D9D-CF29-754F-8462-76332348732F}"/>
                  </a:ext>
                </a:extLst>
              </p:cNvPr>
              <p:cNvCxnSpPr/>
              <p:nvPr/>
            </p:nvCxnSpPr>
            <p:spPr>
              <a:xfrm>
                <a:off x="2784303" y="3693250"/>
                <a:ext cx="9697" cy="818287"/>
              </a:xfrm>
              <a:prstGeom prst="line">
                <a:avLst/>
              </a:prstGeom>
              <a:ln w="9525" cap="flat" cmpd="sng" algn="ctr">
                <a:solidFill>
                  <a:schemeClr val="accent4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</p:grp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EC20D749-99C0-F941-AF8B-1C76A2D627D0}"/>
                </a:ext>
              </a:extLst>
            </p:cNvPr>
            <p:cNvCxnSpPr>
              <a:cxnSpLocks/>
            </p:cNvCxnSpPr>
            <p:nvPr/>
          </p:nvCxnSpPr>
          <p:spPr>
            <a:xfrm>
              <a:off x="-147009" y="5719266"/>
              <a:ext cx="3223547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E4E6A57D-46AA-6744-8887-4CE678C5A575}"/>
                    </a:ext>
                  </a:extLst>
                </p:cNvPr>
                <p:cNvSpPr txBox="1"/>
                <p:nvPr/>
              </p:nvSpPr>
              <p:spPr>
                <a:xfrm>
                  <a:off x="1285837" y="5719266"/>
                  <a:ext cx="381000" cy="43782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i="1">
                            <a:ln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</a:ln>
                            <a:noFill/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GB" dirty="0">
                    <a:ln>
                      <a:solidFill>
                        <a:schemeClr val="tx1">
                          <a:lumMod val="50000"/>
                        </a:schemeClr>
                      </a:solidFill>
                    </a:ln>
                    <a:noFill/>
                  </a:endParaRPr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E4E6A57D-46AA-6744-8887-4CE678C5A57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85837" y="5719266"/>
                  <a:ext cx="381000" cy="437826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F2C349E1-A4C1-6F42-886E-AEC168E6745E}"/>
              </a:ext>
            </a:extLst>
          </p:cNvPr>
          <p:cNvGrpSpPr/>
          <p:nvPr/>
        </p:nvGrpSpPr>
        <p:grpSpPr>
          <a:xfrm>
            <a:off x="5792599" y="3435167"/>
            <a:ext cx="2819401" cy="1551244"/>
            <a:chOff x="5610187" y="1916347"/>
            <a:chExt cx="4008812" cy="2205662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EA73A0F2-DECD-DB4C-9AAC-5C5A0B7BD611}"/>
                </a:ext>
              </a:extLst>
            </p:cNvPr>
            <p:cNvGrpSpPr/>
            <p:nvPr/>
          </p:nvGrpSpPr>
          <p:grpSpPr>
            <a:xfrm>
              <a:off x="5610187" y="1916347"/>
              <a:ext cx="4008812" cy="1319939"/>
              <a:chOff x="7390189" y="3708693"/>
              <a:chExt cx="4008812" cy="1319939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A277C1F3-657C-3849-BCAB-D8EBCC29258F}"/>
                  </a:ext>
                </a:extLst>
              </p:cNvPr>
              <p:cNvGrpSpPr/>
              <p:nvPr/>
            </p:nvGrpSpPr>
            <p:grpSpPr>
              <a:xfrm>
                <a:off x="7797800" y="3708693"/>
                <a:ext cx="3200400" cy="818287"/>
                <a:chOff x="1193800" y="3693250"/>
                <a:chExt cx="3200400" cy="818287"/>
              </a:xfrm>
            </p:grpSpPr>
            <p:sp>
              <p:nvSpPr>
                <p:cNvPr id="14" name="Oval 13">
                  <a:extLst>
                    <a:ext uri="{FF2B5EF4-FFF2-40B4-BE49-F238E27FC236}">
                      <a16:creationId xmlns:a16="http://schemas.microsoft.com/office/drawing/2014/main" id="{C3A5816E-4DE6-6349-A202-5604BECB6581}"/>
                    </a:ext>
                  </a:extLst>
                </p:cNvPr>
                <p:cNvSpPr/>
                <p:nvPr/>
              </p:nvSpPr>
              <p:spPr>
                <a:xfrm>
                  <a:off x="1193800" y="4117837"/>
                  <a:ext cx="1600200" cy="187463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5" name="Oval 14">
                  <a:extLst>
                    <a:ext uri="{FF2B5EF4-FFF2-40B4-BE49-F238E27FC236}">
                      <a16:creationId xmlns:a16="http://schemas.microsoft.com/office/drawing/2014/main" id="{D11160D7-B925-AD4B-81B1-584ECF2FD6E2}"/>
                    </a:ext>
                  </a:extLst>
                </p:cNvPr>
                <p:cNvSpPr/>
                <p:nvPr/>
              </p:nvSpPr>
              <p:spPr>
                <a:xfrm>
                  <a:off x="2794000" y="4117837"/>
                  <a:ext cx="1600200" cy="187463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6" name="Isosceles Triangle 15">
                  <a:extLst>
                    <a:ext uri="{FF2B5EF4-FFF2-40B4-BE49-F238E27FC236}">
                      <a16:creationId xmlns:a16="http://schemas.microsoft.com/office/drawing/2014/main" id="{F5D99FCC-2A89-794D-9069-1C24BB24C6BA}"/>
                    </a:ext>
                  </a:extLst>
                </p:cNvPr>
                <p:cNvSpPr/>
                <p:nvPr/>
              </p:nvSpPr>
              <p:spPr>
                <a:xfrm>
                  <a:off x="2603500" y="3952737"/>
                  <a:ext cx="381000" cy="330200"/>
                </a:xfrm>
                <a:prstGeom prst="triangl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17" name="Straight Connector 16">
                  <a:extLst>
                    <a:ext uri="{FF2B5EF4-FFF2-40B4-BE49-F238E27FC236}">
                      <a16:creationId xmlns:a16="http://schemas.microsoft.com/office/drawing/2014/main" id="{122F499B-A346-E646-842D-9773EBBDABBB}"/>
                    </a:ext>
                  </a:extLst>
                </p:cNvPr>
                <p:cNvCxnSpPr/>
                <p:nvPr/>
              </p:nvCxnSpPr>
              <p:spPr>
                <a:xfrm>
                  <a:off x="2784303" y="3693250"/>
                  <a:ext cx="9697" cy="818287"/>
                </a:xfrm>
                <a:prstGeom prst="line">
                  <a:avLst/>
                </a:prstGeom>
                <a:ln w="9525" cap="flat" cmpd="sng" algn="ctr">
                  <a:solidFill>
                    <a:schemeClr val="accent4"/>
                  </a:solidFill>
                  <a:prstDash val="dash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2" name="Teardrop 11">
                <a:extLst>
                  <a:ext uri="{FF2B5EF4-FFF2-40B4-BE49-F238E27FC236}">
                    <a16:creationId xmlns:a16="http://schemas.microsoft.com/office/drawing/2014/main" id="{F64656AF-03CD-0046-A18C-43CB85157BEF}"/>
                  </a:ext>
                </a:extLst>
              </p:cNvPr>
              <p:cNvSpPr/>
              <p:nvPr/>
            </p:nvSpPr>
            <p:spPr>
              <a:xfrm rot="5400000">
                <a:off x="7047143" y="4368378"/>
                <a:ext cx="1003300" cy="317207"/>
              </a:xfrm>
              <a:prstGeom prst="teardrop">
                <a:avLst>
                  <a:gd name="adj" fmla="val 142105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3" name="Teardrop 12">
                <a:extLst>
                  <a:ext uri="{FF2B5EF4-FFF2-40B4-BE49-F238E27FC236}">
                    <a16:creationId xmlns:a16="http://schemas.microsoft.com/office/drawing/2014/main" id="{73AF9505-9D71-E442-A35F-278ADCC16D0A}"/>
                  </a:ext>
                </a:extLst>
              </p:cNvPr>
              <p:cNvSpPr/>
              <p:nvPr/>
            </p:nvSpPr>
            <p:spPr>
              <a:xfrm rot="16200000" flipH="1">
                <a:off x="10738748" y="4368377"/>
                <a:ext cx="1003300" cy="317207"/>
              </a:xfrm>
              <a:prstGeom prst="teardrop">
                <a:avLst>
                  <a:gd name="adj" fmla="val 142105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8FD6945C-C773-9841-A7BE-C361182D610B}"/>
                </a:ext>
              </a:extLst>
            </p:cNvPr>
            <p:cNvCxnSpPr>
              <a:cxnSpLocks/>
            </p:cNvCxnSpPr>
            <p:nvPr/>
          </p:nvCxnSpPr>
          <p:spPr>
            <a:xfrm>
              <a:off x="5994651" y="2669331"/>
              <a:ext cx="3223547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7452E44B-9F3D-9D4A-91B5-A3506088EA45}"/>
                </a:ext>
              </a:extLst>
            </p:cNvPr>
            <p:cNvCxnSpPr>
              <a:cxnSpLocks/>
            </p:cNvCxnSpPr>
            <p:nvPr/>
          </p:nvCxnSpPr>
          <p:spPr>
            <a:xfrm>
              <a:off x="6136253" y="3507531"/>
              <a:ext cx="2946400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66D1D563-A163-E74E-A3FC-42EF8AE7E0A2}"/>
                    </a:ext>
                  </a:extLst>
                </p:cNvPr>
                <p:cNvSpPr txBox="1"/>
                <p:nvPr/>
              </p:nvSpPr>
              <p:spPr>
                <a:xfrm>
                  <a:off x="7427499" y="3596868"/>
                  <a:ext cx="381002" cy="52514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i="1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GB" i="1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sub>
                        </m:sSub>
                      </m:oMath>
                    </m:oMathPara>
                  </a14:m>
                  <a:endParaRPr lang="en-GB" dirty="0">
                    <a:solidFill>
                      <a:schemeClr val="tx1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66D1D563-A163-E74E-A3FC-42EF8AE7E0A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27499" y="3596868"/>
                  <a:ext cx="381002" cy="525141"/>
                </a:xfrm>
                <a:prstGeom prst="rect">
                  <a:avLst/>
                </a:prstGeom>
                <a:blipFill>
                  <a:blip r:embed="rId6"/>
                  <a:stretch>
                    <a:fillRect l="-36364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6ECE31E3-B485-1246-A857-7E20435ECEBD}"/>
                    </a:ext>
                  </a:extLst>
                </p:cNvPr>
                <p:cNvSpPr txBox="1"/>
                <p:nvPr/>
              </p:nvSpPr>
              <p:spPr>
                <a:xfrm>
                  <a:off x="7427499" y="2760852"/>
                  <a:ext cx="381002" cy="52514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GB" dirty="0">
                    <a:solidFill>
                      <a:schemeClr val="tx1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6ECE31E3-B485-1246-A857-7E20435ECE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27499" y="2760852"/>
                  <a:ext cx="381002" cy="525141"/>
                </a:xfrm>
                <a:prstGeom prst="rect">
                  <a:avLst/>
                </a:prstGeom>
                <a:blipFill>
                  <a:blip r:embed="rId7"/>
                  <a:stretch>
                    <a:fillRect l="-18182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Google Shape;101;g6b1ba9cacb_0_0">
                <a:extLst>
                  <a:ext uri="{FF2B5EF4-FFF2-40B4-BE49-F238E27FC236}">
                    <a16:creationId xmlns:a16="http://schemas.microsoft.com/office/drawing/2014/main" id="{1BF2893B-FF50-4F40-912E-CC089249796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162300" y="1670826"/>
                <a:ext cx="2819400" cy="1375940"/>
              </a:xfrm>
              <a:prstGeom prst="roundRect">
                <a:avLst/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spcFirstLastPara="1" wrap="square" lIns="91425" tIns="45700" rIns="91425" bIns="4570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l" rtl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2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  <a:lvl2pPr marL="914400" marR="0" lvl="1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24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2pPr>
                <a:lvl3pPr marL="1371600" marR="0" lvl="2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20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3pPr>
                <a:lvl4pPr marL="1828800" marR="0" lvl="3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4pPr>
                <a:lvl5pPr marL="2286000" marR="0" lvl="4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5pPr>
                <a:lvl6pPr marL="2743200" marR="0" lvl="5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6pPr>
                <a:lvl7pPr marL="3200400" marR="0" lvl="6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7pPr>
                <a:lvl8pPr marL="3657600" marR="0" lvl="7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8pPr>
                <a:lvl9pPr marL="4114800" marR="0" lvl="8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ar-AE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  <m:r>
                        <a:rPr lang="ar-AE" i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ar-AE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ar-AE" i="1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i="1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ar-AE" i="1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num>
                        <m:den>
                          <m:r>
                            <a:rPr lang="ar-AE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den>
                      </m:f>
                      <m:rad>
                        <m:radPr>
                          <m:degHide m:val="on"/>
                          <m:ctrlPr>
                            <a:rPr lang="ar-AE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ar-AE" i="1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ar-AE" i="1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ar-AE" i="1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ar-AE" i="1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ar-AE" i="1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ar-AE" i="1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  <m:r>
                                <a:rPr lang="ar-AE" i="1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ar-AE" dirty="0"/>
              </a:p>
              <a:p>
                <a:pPr marL="0" indent="0">
                  <a:buNone/>
                </a:pPr>
                <a:endParaRPr lang="ar-AE" dirty="0"/>
              </a:p>
              <a:p>
                <a:pPr marL="0" indent="0">
                  <a:buNone/>
                </a:pPr>
                <a:endParaRPr lang="ar-AE" dirty="0"/>
              </a:p>
            </p:txBody>
          </p:sp>
        </mc:Choice>
        <mc:Fallback xmlns="">
          <p:sp>
            <p:nvSpPr>
              <p:cNvPr id="26" name="Google Shape;101;g6b1ba9cacb_0_0">
                <a:extLst>
                  <a:ext uri="{FF2B5EF4-FFF2-40B4-BE49-F238E27FC236}">
                    <a16:creationId xmlns:a16="http://schemas.microsoft.com/office/drawing/2014/main" id="{1BF2893B-FF50-4F40-912E-CC08924979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2300" y="1670826"/>
                <a:ext cx="2819400" cy="1375940"/>
              </a:xfrm>
              <a:prstGeom prst="roundRect">
                <a:avLst/>
              </a:prstGeom>
              <a:blipFill>
                <a:blip r:embed="rId8"/>
                <a:stretch>
                  <a:fillRect l="-1333" b="-765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Google Shape;101;g6b1ba9cacb_0_0">
                <a:extLst>
                  <a:ext uri="{FF2B5EF4-FFF2-40B4-BE49-F238E27FC236}">
                    <a16:creationId xmlns:a16="http://schemas.microsoft.com/office/drawing/2014/main" id="{E0C73548-237E-A543-9193-BFFEA785CFF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56213" y="5677917"/>
                <a:ext cx="3429000" cy="6712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l" rtl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2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  <a:lvl2pPr marL="914400" marR="0" lvl="1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24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2pPr>
                <a:lvl3pPr marL="1371600" marR="0" lvl="2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20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3pPr>
                <a:lvl4pPr marL="1828800" marR="0" lvl="3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4pPr>
                <a:lvl5pPr marL="2286000" marR="0" lvl="4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5pPr>
                <a:lvl6pPr marL="2743200" marR="0" lvl="5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6pPr>
                <a:lvl7pPr marL="3200400" marR="0" lvl="6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7pPr>
                <a:lvl8pPr marL="3657600" marR="0" lvl="7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8pPr>
                <a:lvl9pPr marL="4114800" marR="0" lvl="8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sub>
                          </m:sSub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𝐴</m:t>
                          </m:r>
                        </m:den>
                      </m:f>
                    </m:oMath>
                  </m:oMathPara>
                </a14:m>
                <a:endParaRPr lang="ar-AE" dirty="0"/>
              </a:p>
              <a:p>
                <a:pPr marL="0" indent="0">
                  <a:buNone/>
                </a:pPr>
                <a:endParaRPr lang="ar-AE" dirty="0"/>
              </a:p>
              <a:p>
                <a:pPr marL="0" indent="0">
                  <a:buNone/>
                </a:pPr>
                <a:endParaRPr lang="ar-AE" dirty="0"/>
              </a:p>
            </p:txBody>
          </p:sp>
        </mc:Choice>
        <mc:Fallback xmlns="">
          <p:sp>
            <p:nvSpPr>
              <p:cNvPr id="27" name="Google Shape;101;g6b1ba9cacb_0_0">
                <a:extLst>
                  <a:ext uri="{FF2B5EF4-FFF2-40B4-BE49-F238E27FC236}">
                    <a16:creationId xmlns:a16="http://schemas.microsoft.com/office/drawing/2014/main" id="{E0C73548-237E-A543-9193-BFFEA785CF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6213" y="5677917"/>
                <a:ext cx="3429000" cy="671227"/>
              </a:xfrm>
              <a:prstGeom prst="rect">
                <a:avLst/>
              </a:prstGeom>
              <a:blipFill>
                <a:blip r:embed="rId9"/>
                <a:stretch>
                  <a:fillRect l="-3690" t="-3704" b="-19259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ight Arrow 27">
            <a:extLst>
              <a:ext uri="{FF2B5EF4-FFF2-40B4-BE49-F238E27FC236}">
                <a16:creationId xmlns:a16="http://schemas.microsoft.com/office/drawing/2014/main" id="{84A332D2-926B-354F-A142-A7985843B217}"/>
              </a:ext>
            </a:extLst>
          </p:cNvPr>
          <p:cNvSpPr/>
          <p:nvPr/>
        </p:nvSpPr>
        <p:spPr>
          <a:xfrm>
            <a:off x="4171951" y="3702159"/>
            <a:ext cx="800100" cy="653900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96093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D156C-6E8C-084B-B101-4C594CE8F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Reduction of Free Variables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4E4955-338F-6143-938B-3EDB6A36FE3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13</a:t>
            </a:fld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5568E6BE-1B05-604F-8BB9-B63B92C2A2CB}"/>
                  </a:ext>
                </a:extLst>
              </p:cNvPr>
              <p:cNvSpPr/>
              <p:nvPr/>
            </p:nvSpPr>
            <p:spPr>
              <a:xfrm>
                <a:off x="593457" y="1722012"/>
                <a:ext cx="3730571" cy="900000"/>
              </a:xfrm>
              <a:prstGeom prst="roundRect">
                <a:avLst/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b="1" dirty="0"/>
                  <a:t>Floating Variables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b="1" i="1" smtClean="0">
                          <a:latin typeface="Cambria Math" panose="02040503050406030204" pitchFamily="18" charset="0"/>
                        </a:rPr>
                        <m:t>𝜱</m:t>
                      </m:r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𝝍</m:t>
                      </m:r>
                    </m:oMath>
                  </m:oMathPara>
                </a14:m>
                <a:endParaRPr lang="en-GB" b="1" dirty="0"/>
              </a:p>
            </p:txBody>
          </p:sp>
        </mc:Choice>
        <mc:Fallback xmlns="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5568E6BE-1B05-604F-8BB9-B63B92C2A2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457" y="1722012"/>
                <a:ext cx="3730571" cy="900000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1B0E0841-49F0-0F40-AC13-75F5E892DB16}"/>
                  </a:ext>
                </a:extLst>
              </p:cNvPr>
              <p:cNvSpPr/>
              <p:nvPr/>
            </p:nvSpPr>
            <p:spPr>
              <a:xfrm>
                <a:off x="4819973" y="1723712"/>
                <a:ext cx="3730571" cy="900000"/>
              </a:xfrm>
              <a:prstGeom prst="roundRect">
                <a:avLst/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b="1" dirty="0"/>
                  <a:t>Fixed Variables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𝝈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GB" b="0" i="0" smtClean="0">
                          <a:latin typeface="Cambria Math" panose="02040503050406030204" pitchFamily="18" charset="0"/>
                        </a:rPr>
                        <m:t>Ω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(~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𝑉𝑂𝐿𝑇𝐴𝐺𝐸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𝑀𝐴𝑋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1B0E0841-49F0-0F40-AC13-75F5E892DB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9973" y="1723712"/>
                <a:ext cx="3730571" cy="900000"/>
              </a:xfrm>
              <a:prstGeom prst="roundRect">
                <a:avLst/>
              </a:prstGeom>
              <a:blipFill>
                <a:blip r:embed="rId4"/>
                <a:stretch>
                  <a:fillRect t="-1370"/>
                </a:stretch>
              </a:blipFill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3" name="Group 102">
            <a:extLst>
              <a:ext uri="{FF2B5EF4-FFF2-40B4-BE49-F238E27FC236}">
                <a16:creationId xmlns:a16="http://schemas.microsoft.com/office/drawing/2014/main" id="{FAA539BB-6B3E-C74B-9AAE-A9EE13D4AE06}"/>
              </a:ext>
            </a:extLst>
          </p:cNvPr>
          <p:cNvGrpSpPr/>
          <p:nvPr/>
        </p:nvGrpSpPr>
        <p:grpSpPr>
          <a:xfrm>
            <a:off x="1388327" y="2852494"/>
            <a:ext cx="3447976" cy="3688801"/>
            <a:chOff x="2856177" y="2852493"/>
            <a:chExt cx="3447976" cy="3688801"/>
          </a:xfrm>
        </p:grpSpPr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EAFE47C2-6338-4145-A4A5-B57DB955E38A}"/>
                </a:ext>
              </a:extLst>
            </p:cNvPr>
            <p:cNvGrpSpPr/>
            <p:nvPr/>
          </p:nvGrpSpPr>
          <p:grpSpPr>
            <a:xfrm>
              <a:off x="2856177" y="2852494"/>
              <a:ext cx="3447976" cy="3688800"/>
              <a:chOff x="3354329" y="2712442"/>
              <a:chExt cx="2433444" cy="3688800"/>
            </a:xfrm>
          </p:grpSpPr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52CF3D10-5AF3-8E44-BC0E-FA8D96AD75A1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4554380" y="2712442"/>
                <a:ext cx="17620" cy="3688800"/>
              </a:xfrm>
              <a:prstGeom prst="line">
                <a:avLst/>
              </a:prstGeom>
              <a:ln w="9525" cap="flat" cmpd="sng" algn="ctr">
                <a:solidFill>
                  <a:schemeClr val="accent4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grpSp>
            <p:nvGrpSpPr>
              <p:cNvPr id="72" name="Group 71">
                <a:extLst>
                  <a:ext uri="{FF2B5EF4-FFF2-40B4-BE49-F238E27FC236}">
                    <a16:creationId xmlns:a16="http://schemas.microsoft.com/office/drawing/2014/main" id="{7BD64FA3-FE37-9A48-BBD3-3F759322EADE}"/>
                  </a:ext>
                </a:extLst>
              </p:cNvPr>
              <p:cNvGrpSpPr/>
              <p:nvPr/>
            </p:nvGrpSpPr>
            <p:grpSpPr>
              <a:xfrm>
                <a:off x="3354329" y="2922909"/>
                <a:ext cx="2433444" cy="3012763"/>
                <a:chOff x="3354329" y="2922909"/>
                <a:chExt cx="2433444" cy="3012763"/>
              </a:xfrm>
            </p:grpSpPr>
            <p:cxnSp>
              <p:nvCxnSpPr>
                <p:cNvPr id="10" name="Straight Connector 9">
                  <a:extLst>
                    <a:ext uri="{FF2B5EF4-FFF2-40B4-BE49-F238E27FC236}">
                      <a16:creationId xmlns:a16="http://schemas.microsoft.com/office/drawing/2014/main" id="{46FD5C16-BF56-DE43-B836-ED1677F42A20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3446178" y="3429000"/>
                  <a:ext cx="142710" cy="339597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1" name="Straight Connector 10">
                  <a:extLst>
                    <a:ext uri="{FF2B5EF4-FFF2-40B4-BE49-F238E27FC236}">
                      <a16:creationId xmlns:a16="http://schemas.microsoft.com/office/drawing/2014/main" id="{5DFF3012-3AC1-394E-B875-BF5691A7D8DB}"/>
                    </a:ext>
                  </a:extLst>
                </p:cNvPr>
                <p:cNvCxnSpPr/>
                <p:nvPr/>
              </p:nvCxnSpPr>
              <p:spPr bwMode="auto">
                <a:xfrm flipV="1">
                  <a:off x="5539254" y="3429000"/>
                  <a:ext cx="142710" cy="339597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3" name="Straight Connector 12">
                  <a:extLst>
                    <a:ext uri="{FF2B5EF4-FFF2-40B4-BE49-F238E27FC236}">
                      <a16:creationId xmlns:a16="http://schemas.microsoft.com/office/drawing/2014/main" id="{1C349025-F965-5A46-AAEF-203490702375}"/>
                    </a:ext>
                  </a:extLst>
                </p:cNvPr>
                <p:cNvCxnSpPr/>
                <p:nvPr/>
              </p:nvCxnSpPr>
              <p:spPr bwMode="auto">
                <a:xfrm>
                  <a:off x="3588888" y="3768597"/>
                  <a:ext cx="0" cy="1643805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4" name="Straight Connector 13">
                  <a:extLst>
                    <a:ext uri="{FF2B5EF4-FFF2-40B4-BE49-F238E27FC236}">
                      <a16:creationId xmlns:a16="http://schemas.microsoft.com/office/drawing/2014/main" id="{81B48C4C-E73A-6447-B9BE-7EE00A6A4982}"/>
                    </a:ext>
                  </a:extLst>
                </p:cNvPr>
                <p:cNvCxnSpPr/>
                <p:nvPr/>
              </p:nvCxnSpPr>
              <p:spPr bwMode="auto">
                <a:xfrm>
                  <a:off x="5539254" y="3768597"/>
                  <a:ext cx="0" cy="1643805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5" name="Straight Connector 14">
                  <a:extLst>
                    <a:ext uri="{FF2B5EF4-FFF2-40B4-BE49-F238E27FC236}">
                      <a16:creationId xmlns:a16="http://schemas.microsoft.com/office/drawing/2014/main" id="{4B3806E7-2D80-0D4F-9701-10E287F44248}"/>
                    </a:ext>
                  </a:extLst>
                </p:cNvPr>
                <p:cNvCxnSpPr/>
                <p:nvPr/>
              </p:nvCxnSpPr>
              <p:spPr bwMode="auto">
                <a:xfrm>
                  <a:off x="4169416" y="3768597"/>
                  <a:ext cx="0" cy="1643805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7" name="Straight Connector 16">
                  <a:extLst>
                    <a:ext uri="{FF2B5EF4-FFF2-40B4-BE49-F238E27FC236}">
                      <a16:creationId xmlns:a16="http://schemas.microsoft.com/office/drawing/2014/main" id="{C64264F4-97D7-6247-A299-57ED81EF1544}"/>
                    </a:ext>
                  </a:extLst>
                </p:cNvPr>
                <p:cNvCxnSpPr/>
                <p:nvPr/>
              </p:nvCxnSpPr>
              <p:spPr bwMode="auto">
                <a:xfrm>
                  <a:off x="4950796" y="3763342"/>
                  <a:ext cx="0" cy="1643805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21" name="Straight Connector 20">
                  <a:extLst>
                    <a:ext uri="{FF2B5EF4-FFF2-40B4-BE49-F238E27FC236}">
                      <a16:creationId xmlns:a16="http://schemas.microsoft.com/office/drawing/2014/main" id="{5881EFE5-7B9A-8447-AC67-9A276A673107}"/>
                    </a:ext>
                  </a:extLst>
                </p:cNvPr>
                <p:cNvCxnSpPr/>
                <p:nvPr/>
              </p:nvCxnSpPr>
              <p:spPr bwMode="auto">
                <a:xfrm flipV="1">
                  <a:off x="4169416" y="2922909"/>
                  <a:ext cx="384964" cy="845688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22" name="Straight Connector 21">
                  <a:extLst>
                    <a:ext uri="{FF2B5EF4-FFF2-40B4-BE49-F238E27FC236}">
                      <a16:creationId xmlns:a16="http://schemas.microsoft.com/office/drawing/2014/main" id="{F7EE2DD1-FE9E-AA4B-B58C-DC04D90B7DE3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4556142" y="2922909"/>
                  <a:ext cx="394214" cy="845688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482A6F3D-EB74-1E46-9F3E-222951234346}"/>
                    </a:ext>
                  </a:extLst>
                </p:cNvPr>
                <p:cNvCxnSpPr/>
                <p:nvPr/>
              </p:nvCxnSpPr>
              <p:spPr bwMode="auto">
                <a:xfrm>
                  <a:off x="4169416" y="5412402"/>
                  <a:ext cx="238732" cy="523270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4ED073C7-336D-E04D-9D11-926863E74472}"/>
                    </a:ext>
                  </a:extLst>
                </p:cNvPr>
                <p:cNvCxnSpPr/>
                <p:nvPr/>
              </p:nvCxnSpPr>
              <p:spPr bwMode="auto">
                <a:xfrm>
                  <a:off x="5549041" y="5412402"/>
                  <a:ext cx="238732" cy="523270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29" name="Straight Connector 28">
                  <a:extLst>
                    <a:ext uri="{FF2B5EF4-FFF2-40B4-BE49-F238E27FC236}">
                      <a16:creationId xmlns:a16="http://schemas.microsoft.com/office/drawing/2014/main" id="{624A0764-23DF-504A-A706-FC2CC93B6872}"/>
                    </a:ext>
                  </a:extLst>
                </p:cNvPr>
                <p:cNvCxnSpPr/>
                <p:nvPr/>
              </p:nvCxnSpPr>
              <p:spPr bwMode="auto">
                <a:xfrm flipH="1">
                  <a:off x="4712977" y="5399317"/>
                  <a:ext cx="238732" cy="523270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30" name="Straight Connector 29">
                  <a:extLst>
                    <a:ext uri="{FF2B5EF4-FFF2-40B4-BE49-F238E27FC236}">
                      <a16:creationId xmlns:a16="http://schemas.microsoft.com/office/drawing/2014/main" id="{9FCC2CFC-6F08-1342-B1F6-612546ADD12A}"/>
                    </a:ext>
                  </a:extLst>
                </p:cNvPr>
                <p:cNvCxnSpPr/>
                <p:nvPr/>
              </p:nvCxnSpPr>
              <p:spPr bwMode="auto">
                <a:xfrm flipH="1">
                  <a:off x="3354329" y="5412402"/>
                  <a:ext cx="238732" cy="523270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31" name="Straight Connector 30">
                  <a:extLst>
                    <a:ext uri="{FF2B5EF4-FFF2-40B4-BE49-F238E27FC236}">
                      <a16:creationId xmlns:a16="http://schemas.microsoft.com/office/drawing/2014/main" id="{F2ED79E5-9A94-504A-9B93-6D01CAE2EF58}"/>
                    </a:ext>
                  </a:extLst>
                </p:cNvPr>
                <p:cNvCxnSpPr/>
                <p:nvPr/>
              </p:nvCxnSpPr>
              <p:spPr bwMode="auto">
                <a:xfrm flipH="1">
                  <a:off x="3658701" y="3892146"/>
                  <a:ext cx="510715" cy="86918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33" name="Straight Connector 32">
                  <a:extLst>
                    <a:ext uri="{FF2B5EF4-FFF2-40B4-BE49-F238E27FC236}">
                      <a16:creationId xmlns:a16="http://schemas.microsoft.com/office/drawing/2014/main" id="{7ABC822B-CBF6-8545-9E7A-E95077A9F2E3}"/>
                    </a:ext>
                  </a:extLst>
                </p:cNvPr>
                <p:cNvCxnSpPr/>
                <p:nvPr/>
              </p:nvCxnSpPr>
              <p:spPr bwMode="auto">
                <a:xfrm flipH="1">
                  <a:off x="4947971" y="4372462"/>
                  <a:ext cx="510715" cy="86918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13EBF8E8-615A-EA42-996E-28E9FE2F496F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4947970" y="3892146"/>
                  <a:ext cx="510715" cy="86918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0DC3DAA9-08B0-EF41-96AB-BE9D941591B0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3652534" y="4372462"/>
                  <a:ext cx="510715" cy="86918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36" name="Straight Connector 35">
                  <a:extLst>
                    <a:ext uri="{FF2B5EF4-FFF2-40B4-BE49-F238E27FC236}">
                      <a16:creationId xmlns:a16="http://schemas.microsoft.com/office/drawing/2014/main" id="{DC5A66A5-A181-6445-963B-5AE006B41D7A}"/>
                    </a:ext>
                  </a:extLst>
                </p:cNvPr>
                <p:cNvCxnSpPr/>
                <p:nvPr/>
              </p:nvCxnSpPr>
              <p:spPr bwMode="auto">
                <a:xfrm>
                  <a:off x="3652534" y="3979064"/>
                  <a:ext cx="0" cy="393398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40" name="Straight Connector 39">
                  <a:extLst>
                    <a:ext uri="{FF2B5EF4-FFF2-40B4-BE49-F238E27FC236}">
                      <a16:creationId xmlns:a16="http://schemas.microsoft.com/office/drawing/2014/main" id="{90A64D8E-0C84-4145-AA10-83CE4F4C64A7}"/>
                    </a:ext>
                  </a:extLst>
                </p:cNvPr>
                <p:cNvCxnSpPr/>
                <p:nvPr/>
              </p:nvCxnSpPr>
              <p:spPr bwMode="auto">
                <a:xfrm>
                  <a:off x="5458024" y="3979064"/>
                  <a:ext cx="0" cy="393398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41" name="Straight Connector 40">
                  <a:extLst>
                    <a:ext uri="{FF2B5EF4-FFF2-40B4-BE49-F238E27FC236}">
                      <a16:creationId xmlns:a16="http://schemas.microsoft.com/office/drawing/2014/main" id="{13A6F8CF-78D5-7B4E-947A-F775D2F2857A}"/>
                    </a:ext>
                  </a:extLst>
                </p:cNvPr>
                <p:cNvCxnSpPr/>
                <p:nvPr/>
              </p:nvCxnSpPr>
              <p:spPr bwMode="auto">
                <a:xfrm flipH="1">
                  <a:off x="3604748" y="4692769"/>
                  <a:ext cx="581592" cy="106208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42" name="Straight Connector 41">
                  <a:extLst>
                    <a:ext uri="{FF2B5EF4-FFF2-40B4-BE49-F238E27FC236}">
                      <a16:creationId xmlns:a16="http://schemas.microsoft.com/office/drawing/2014/main" id="{733E6D38-4702-714B-A656-7335B9FE65D8}"/>
                    </a:ext>
                  </a:extLst>
                </p:cNvPr>
                <p:cNvCxnSpPr/>
                <p:nvPr/>
              </p:nvCxnSpPr>
              <p:spPr bwMode="auto">
                <a:xfrm flipH="1">
                  <a:off x="4964894" y="5200540"/>
                  <a:ext cx="572622" cy="59463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43" name="Straight Connector 42">
                  <a:extLst>
                    <a:ext uri="{FF2B5EF4-FFF2-40B4-BE49-F238E27FC236}">
                      <a16:creationId xmlns:a16="http://schemas.microsoft.com/office/drawing/2014/main" id="{A61D7B32-4B27-A04D-9B51-A735697D32D9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4964894" y="4692769"/>
                  <a:ext cx="549278" cy="106208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44" name="Straight Connector 43">
                  <a:extLst>
                    <a:ext uri="{FF2B5EF4-FFF2-40B4-BE49-F238E27FC236}">
                      <a16:creationId xmlns:a16="http://schemas.microsoft.com/office/drawing/2014/main" id="{1B8A3E41-94B2-374D-A23F-A301BCAB04D4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3593061" y="5218150"/>
                  <a:ext cx="587112" cy="41854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62" name="Straight Connector 61">
                  <a:extLst>
                    <a:ext uri="{FF2B5EF4-FFF2-40B4-BE49-F238E27FC236}">
                      <a16:creationId xmlns:a16="http://schemas.microsoft.com/office/drawing/2014/main" id="{591624BD-0D2F-594E-97C6-29485734E28B}"/>
                    </a:ext>
                  </a:extLst>
                </p:cNvPr>
                <p:cNvCxnSpPr/>
                <p:nvPr/>
              </p:nvCxnSpPr>
              <p:spPr bwMode="auto">
                <a:xfrm flipV="1">
                  <a:off x="3587150" y="4692769"/>
                  <a:ext cx="586463" cy="525381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65" name="Straight Connector 64">
                  <a:extLst>
                    <a:ext uri="{FF2B5EF4-FFF2-40B4-BE49-F238E27FC236}">
                      <a16:creationId xmlns:a16="http://schemas.microsoft.com/office/drawing/2014/main" id="{0B9C0ADB-BDAC-3C43-B444-AB9A9E4F0238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4951237" y="4687304"/>
                  <a:ext cx="586463" cy="525381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66" name="Straight Connector 65">
                  <a:extLst>
                    <a:ext uri="{FF2B5EF4-FFF2-40B4-BE49-F238E27FC236}">
                      <a16:creationId xmlns:a16="http://schemas.microsoft.com/office/drawing/2014/main" id="{89E8C80D-134D-4448-94E8-46755086A0A0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3591714" y="4798977"/>
                  <a:ext cx="569697" cy="461026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69" name="Straight Connector 68">
                  <a:extLst>
                    <a:ext uri="{FF2B5EF4-FFF2-40B4-BE49-F238E27FC236}">
                      <a16:creationId xmlns:a16="http://schemas.microsoft.com/office/drawing/2014/main" id="{E09760C5-3C24-BA45-BE8E-5BFEA6C210C9}"/>
                    </a:ext>
                  </a:extLst>
                </p:cNvPr>
                <p:cNvCxnSpPr/>
                <p:nvPr/>
              </p:nvCxnSpPr>
              <p:spPr bwMode="auto">
                <a:xfrm flipH="1">
                  <a:off x="4960177" y="4798977"/>
                  <a:ext cx="573142" cy="461026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</p:grpSp>
        </p:grpSp>
        <p:cxnSp>
          <p:nvCxnSpPr>
            <p:cNvPr id="83" name="Curved Connector 82">
              <a:extLst>
                <a:ext uri="{FF2B5EF4-FFF2-40B4-BE49-F238E27FC236}">
                  <a16:creationId xmlns:a16="http://schemas.microsoft.com/office/drawing/2014/main" id="{47DAB3EB-0116-6A4D-ADCE-15131849B7B7}"/>
                </a:ext>
              </a:extLst>
            </p:cNvPr>
            <p:cNvCxnSpPr/>
            <p:nvPr/>
          </p:nvCxnSpPr>
          <p:spPr bwMode="auto">
            <a:xfrm>
              <a:off x="4561135" y="2921053"/>
              <a:ext cx="311072" cy="94304"/>
            </a:xfrm>
            <a:prstGeom prst="curvedConnector3">
              <a:avLst>
                <a:gd name="adj1" fmla="val -118750"/>
              </a:avLst>
            </a:prstGeom>
            <a:noFill/>
            <a:ln w="9525" cap="flat" cmpd="sng" algn="ctr">
              <a:solidFill>
                <a:srgbClr val="808080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25C5B608-BA02-8444-ABDF-4C1FD72E26E2}"/>
                </a:ext>
              </a:extLst>
            </p:cNvPr>
            <p:cNvGrpSpPr/>
            <p:nvPr/>
          </p:nvGrpSpPr>
          <p:grpSpPr>
            <a:xfrm>
              <a:off x="4461901" y="4570872"/>
              <a:ext cx="214252" cy="214252"/>
              <a:chOff x="7408333" y="3903394"/>
              <a:chExt cx="821903" cy="821902"/>
            </a:xfrm>
          </p:grpSpPr>
          <p:grpSp>
            <p:nvGrpSpPr>
              <p:cNvPr id="91" name="Group 90">
                <a:extLst>
                  <a:ext uri="{FF2B5EF4-FFF2-40B4-BE49-F238E27FC236}">
                    <a16:creationId xmlns:a16="http://schemas.microsoft.com/office/drawing/2014/main" id="{C77A1FA0-22B0-5B4F-B244-99BCB3CDC2E9}"/>
                  </a:ext>
                </a:extLst>
              </p:cNvPr>
              <p:cNvGrpSpPr/>
              <p:nvPr/>
            </p:nvGrpSpPr>
            <p:grpSpPr>
              <a:xfrm>
                <a:off x="7408333" y="3903394"/>
                <a:ext cx="821267" cy="821902"/>
                <a:chOff x="7408333" y="3903394"/>
                <a:chExt cx="821267" cy="821902"/>
              </a:xfrm>
            </p:grpSpPr>
            <p:sp>
              <p:nvSpPr>
                <p:cNvPr id="89" name="Pie 88">
                  <a:extLst>
                    <a:ext uri="{FF2B5EF4-FFF2-40B4-BE49-F238E27FC236}">
                      <a16:creationId xmlns:a16="http://schemas.microsoft.com/office/drawing/2014/main" id="{445E91A9-8C87-0349-8FF8-787AE035A9B0}"/>
                    </a:ext>
                  </a:extLst>
                </p:cNvPr>
                <p:cNvSpPr/>
                <p:nvPr/>
              </p:nvSpPr>
              <p:spPr bwMode="auto">
                <a:xfrm>
                  <a:off x="7408333" y="3903394"/>
                  <a:ext cx="821267" cy="821902"/>
                </a:xfrm>
                <a:prstGeom prst="pie">
                  <a:avLst>
                    <a:gd name="adj1" fmla="val 10800000"/>
                    <a:gd name="adj2" fmla="val 16200000"/>
                  </a:avLst>
                </a:prstGeom>
                <a:solidFill>
                  <a:schemeClr val="accent1"/>
                </a:solidFill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defTabSz="914377"/>
                  <a:endParaRPr lang="en-US"/>
                </a:p>
              </p:txBody>
            </p:sp>
            <p:sp>
              <p:nvSpPr>
                <p:cNvPr id="90" name="Pie 89">
                  <a:extLst>
                    <a:ext uri="{FF2B5EF4-FFF2-40B4-BE49-F238E27FC236}">
                      <a16:creationId xmlns:a16="http://schemas.microsoft.com/office/drawing/2014/main" id="{70082D7C-F32E-A04D-960F-1A2C957D7857}"/>
                    </a:ext>
                  </a:extLst>
                </p:cNvPr>
                <p:cNvSpPr/>
                <p:nvPr/>
              </p:nvSpPr>
              <p:spPr bwMode="auto">
                <a:xfrm flipH="1" flipV="1">
                  <a:off x="7408333" y="3903394"/>
                  <a:ext cx="821267" cy="821902"/>
                </a:xfrm>
                <a:prstGeom prst="pie">
                  <a:avLst>
                    <a:gd name="adj1" fmla="val 10800000"/>
                    <a:gd name="adj2" fmla="val 16200000"/>
                  </a:avLst>
                </a:prstGeom>
                <a:solidFill>
                  <a:schemeClr val="accent1"/>
                </a:solidFill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defTabSz="914377"/>
                  <a:endParaRPr lang="en-US"/>
                </a:p>
              </p:txBody>
            </p:sp>
          </p:grpSp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2D57FD4E-D34F-9B45-AF9E-7B29709134F3}"/>
                  </a:ext>
                </a:extLst>
              </p:cNvPr>
              <p:cNvSpPr/>
              <p:nvPr/>
            </p:nvSpPr>
            <p:spPr bwMode="auto">
              <a:xfrm>
                <a:off x="7408334" y="3903394"/>
                <a:ext cx="821902" cy="821902"/>
              </a:xfrm>
              <a:prstGeom prst="ellipse">
                <a:avLst/>
              </a:prstGeom>
              <a:noFill/>
              <a:ln w="9525" cap="flat" cmpd="sng" algn="ctr">
                <a:solidFill>
                  <a:srgbClr val="80808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defTabSz="914377"/>
                <a:endParaRPr lang="en-US"/>
              </a:p>
            </p:txBody>
          </p:sp>
        </p:grpSp>
        <p:sp>
          <p:nvSpPr>
            <p:cNvPr id="94" name="Down Arrow 93">
              <a:extLst>
                <a:ext uri="{FF2B5EF4-FFF2-40B4-BE49-F238E27FC236}">
                  <a16:creationId xmlns:a16="http://schemas.microsoft.com/office/drawing/2014/main" id="{A13DB3CD-3B55-CA4D-BEB8-1D86201D093F}"/>
                </a:ext>
              </a:extLst>
            </p:cNvPr>
            <p:cNvSpPr/>
            <p:nvPr/>
          </p:nvSpPr>
          <p:spPr bwMode="auto">
            <a:xfrm>
              <a:off x="4438868" y="4806619"/>
              <a:ext cx="262466" cy="614931"/>
            </a:xfrm>
            <a:prstGeom prst="downArrow">
              <a:avLst/>
            </a:prstGeom>
            <a:solidFill>
              <a:schemeClr val="accent1"/>
            </a:solidFill>
            <a:ln w="9525" cap="flat" cmpd="sng" algn="ctr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/>
            </a:p>
          </p:txBody>
        </p:sp>
        <p:sp>
          <p:nvSpPr>
            <p:cNvPr id="95" name="Down Arrow 94">
              <a:extLst>
                <a:ext uri="{FF2B5EF4-FFF2-40B4-BE49-F238E27FC236}">
                  <a16:creationId xmlns:a16="http://schemas.microsoft.com/office/drawing/2014/main" id="{6181680E-BF11-734C-B2AB-AA4131E5FD93}"/>
                </a:ext>
              </a:extLst>
            </p:cNvPr>
            <p:cNvSpPr/>
            <p:nvPr/>
          </p:nvSpPr>
          <p:spPr bwMode="auto">
            <a:xfrm flipV="1">
              <a:off x="4438868" y="3922517"/>
              <a:ext cx="262466" cy="614931"/>
            </a:xfrm>
            <a:prstGeom prst="downArrow">
              <a:avLst/>
            </a:prstGeom>
            <a:solidFill>
              <a:schemeClr val="accent1"/>
            </a:solidFill>
            <a:ln w="9525" cap="flat" cmpd="sng" algn="ctr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/>
            </a:p>
          </p:txBody>
        </p: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F6EFF722-75DA-BA48-A1CE-60714261D683}"/>
                </a:ext>
              </a:extLst>
            </p:cNvPr>
            <p:cNvCxnSpPr/>
            <p:nvPr/>
          </p:nvCxnSpPr>
          <p:spPr bwMode="auto">
            <a:xfrm flipH="1" flipV="1">
              <a:off x="4026713" y="5479106"/>
              <a:ext cx="534907" cy="3341"/>
            </a:xfrm>
            <a:prstGeom prst="straightConnector1">
              <a:avLst/>
            </a:prstGeom>
            <a:noFill/>
            <a:ln w="9525" cap="flat" cmpd="sng" algn="ctr">
              <a:solidFill>
                <a:srgbClr val="808080"/>
              </a:solidFill>
              <a:prstDash val="solid"/>
              <a:round/>
              <a:headEnd type="triangle"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A51AB58A-3654-9440-8801-5E75C93B1FC4}"/>
                </a:ext>
              </a:extLst>
            </p:cNvPr>
            <p:cNvCxnSpPr/>
            <p:nvPr/>
          </p:nvCxnSpPr>
          <p:spPr bwMode="auto">
            <a:xfrm flipH="1">
              <a:off x="4569151" y="5484117"/>
              <a:ext cx="1382872" cy="1"/>
            </a:xfrm>
            <a:prstGeom prst="straightConnector1">
              <a:avLst/>
            </a:prstGeom>
            <a:noFill/>
            <a:ln w="9525" cap="flat" cmpd="sng" algn="ctr">
              <a:solidFill>
                <a:srgbClr val="808080"/>
              </a:solidFill>
              <a:prstDash val="solid"/>
              <a:round/>
              <a:headEnd type="triangle"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2CD5E9E7-0005-F545-9F3A-5775A56473E8}"/>
                    </a:ext>
                  </a:extLst>
                </p:cNvPr>
                <p:cNvSpPr txBox="1"/>
                <p:nvPr/>
              </p:nvSpPr>
              <p:spPr>
                <a:xfrm>
                  <a:off x="5020733" y="2852493"/>
                  <a:ext cx="38228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Ω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2CD5E9E7-0005-F545-9F3A-5775A56473E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20733" y="2852493"/>
                  <a:ext cx="382287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56A40FCD-3FAF-2843-ABC3-D2954D1012A9}"/>
                    </a:ext>
                  </a:extLst>
                </p:cNvPr>
                <p:cNvSpPr txBox="1"/>
                <p:nvPr/>
              </p:nvSpPr>
              <p:spPr>
                <a:xfrm>
                  <a:off x="4634940" y="4099189"/>
                  <a:ext cx="38228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T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P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56A40FCD-3FAF-2843-ABC3-D2954D1012A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34940" y="4099189"/>
                  <a:ext cx="382287" cy="369332"/>
                </a:xfrm>
                <a:prstGeom prst="rect">
                  <a:avLst/>
                </a:prstGeom>
                <a:blipFill>
                  <a:blip r:embed="rId6"/>
                  <a:stretch>
                    <a:fillRect l="-645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A568F41F-28F7-9E4B-98EA-7048181FE14E}"/>
                    </a:ext>
                  </a:extLst>
                </p:cNvPr>
                <p:cNvSpPr txBox="1"/>
                <p:nvPr/>
              </p:nvSpPr>
              <p:spPr>
                <a:xfrm>
                  <a:off x="4675386" y="4882882"/>
                  <a:ext cx="38228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A568F41F-28F7-9E4B-98EA-7048181FE14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75386" y="4882882"/>
                  <a:ext cx="382287" cy="369332"/>
                </a:xfrm>
                <a:prstGeom prst="rect">
                  <a:avLst/>
                </a:prstGeom>
                <a:blipFill>
                  <a:blip r:embed="rId7"/>
                  <a:stretch>
                    <a:fillRect l="-1935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DBE6A4B2-5D5A-E24E-A917-43952D26E786}"/>
                    </a:ext>
                  </a:extLst>
                </p:cNvPr>
                <p:cNvSpPr txBox="1"/>
                <p:nvPr/>
              </p:nvSpPr>
              <p:spPr>
                <a:xfrm>
                  <a:off x="5197286" y="5395995"/>
                  <a:ext cx="38228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DBE6A4B2-5D5A-E24E-A917-43952D26E7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97286" y="5395995"/>
                  <a:ext cx="382287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6C12F62E-C7A4-BC40-B713-BBDFEA8EC28E}"/>
                    </a:ext>
                  </a:extLst>
                </p:cNvPr>
                <p:cNvSpPr txBox="1"/>
                <p:nvPr/>
              </p:nvSpPr>
              <p:spPr>
                <a:xfrm>
                  <a:off x="4132124" y="5148119"/>
                  <a:ext cx="38228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6C12F62E-C7A4-BC40-B713-BBDFEA8EC2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32124" y="5148119"/>
                  <a:ext cx="382287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73847053-E8A0-D647-95D6-B66BA2654802}"/>
                  </a:ext>
                </a:extLst>
              </p:cNvPr>
              <p:cNvSpPr txBox="1"/>
              <p:nvPr/>
            </p:nvSpPr>
            <p:spPr>
              <a:xfrm>
                <a:off x="5731329" y="4353858"/>
                <a:ext cx="2383971" cy="694806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73847053-E8A0-D647-95D6-B66BA26548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1329" y="4353858"/>
                <a:ext cx="2383971" cy="694806"/>
              </a:xfrm>
              <a:prstGeom prst="rect">
                <a:avLst/>
              </a:prstGeom>
              <a:blipFill>
                <a:blip r:embed="rId10"/>
                <a:stretch>
                  <a:fillRect b="-53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9855E080-C5D8-BB4C-866A-E89A44A7EF4C}"/>
              </a:ext>
            </a:extLst>
          </p:cNvPr>
          <p:cNvCxnSpPr/>
          <p:nvPr/>
        </p:nvCxnSpPr>
        <p:spPr bwMode="auto">
          <a:xfrm flipH="1">
            <a:off x="1433092" y="6110727"/>
            <a:ext cx="1382872" cy="1"/>
          </a:xfrm>
          <a:prstGeom prst="straightConnector1">
            <a:avLst/>
          </a:prstGeom>
          <a:noFill/>
          <a:ln w="9525" cap="flat" cmpd="sng" algn="ctr">
            <a:solidFill>
              <a:srgbClr val="808080"/>
            </a:solidFill>
            <a:prstDash val="solid"/>
            <a:round/>
            <a:headEnd type="triangle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580D5214-DD50-B844-9B41-1BBAF79916AB}"/>
              </a:ext>
            </a:extLst>
          </p:cNvPr>
          <p:cNvCxnSpPr/>
          <p:nvPr/>
        </p:nvCxnSpPr>
        <p:spPr bwMode="auto">
          <a:xfrm flipH="1">
            <a:off x="3373027" y="6112330"/>
            <a:ext cx="1382872" cy="1"/>
          </a:xfrm>
          <a:prstGeom prst="straightConnector1">
            <a:avLst/>
          </a:prstGeom>
          <a:noFill/>
          <a:ln w="9525" cap="flat" cmpd="sng" algn="ctr">
            <a:solidFill>
              <a:srgbClr val="808080"/>
            </a:solidFill>
            <a:prstDash val="solid"/>
            <a:round/>
            <a:headEnd type="triangle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D5E64A3-273F-5D41-B924-D113D520A826}"/>
                  </a:ext>
                </a:extLst>
              </p:cNvPr>
              <p:cNvSpPr txBox="1"/>
              <p:nvPr/>
            </p:nvSpPr>
            <p:spPr>
              <a:xfrm>
                <a:off x="2980448" y="6379910"/>
                <a:ext cx="33296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D5E64A3-273F-5D41-B924-D113D520A8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0448" y="6379910"/>
                <a:ext cx="332964" cy="369332"/>
              </a:xfrm>
              <a:prstGeom prst="rect">
                <a:avLst/>
              </a:prstGeom>
              <a:blipFill>
                <a:blip r:embed="rId11"/>
                <a:stretch>
                  <a:fillRect l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Left Brace 54">
            <a:extLst>
              <a:ext uri="{FF2B5EF4-FFF2-40B4-BE49-F238E27FC236}">
                <a16:creationId xmlns:a16="http://schemas.microsoft.com/office/drawing/2014/main" id="{FE29EC34-29CD-944F-9F1C-39AE5E63024B}"/>
              </a:ext>
            </a:extLst>
          </p:cNvPr>
          <p:cNvSpPr/>
          <p:nvPr/>
        </p:nvSpPr>
        <p:spPr bwMode="auto">
          <a:xfrm rot="16200000">
            <a:off x="3007503" y="5353471"/>
            <a:ext cx="208595" cy="1938209"/>
          </a:xfrm>
          <a:prstGeom prst="leftBrace">
            <a:avLst/>
          </a:prstGeom>
          <a:noFill/>
          <a:ln w="9525" cap="flat" cmpd="sng" algn="ctr">
            <a:solidFill>
              <a:srgbClr val="808080"/>
            </a:solidFill>
            <a:prstDash val="solid"/>
            <a:round/>
            <a:headEnd type="none" w="med" len="med"/>
            <a:tailEnd type="non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55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D156C-6E8C-084B-B101-4C594CE8F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Reduction of Free Variables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4E4955-338F-6143-938B-3EDB6A36FE3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14</a:t>
            </a:fld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5568E6BE-1B05-604F-8BB9-B63B92C2A2CB}"/>
                  </a:ext>
                </a:extLst>
              </p:cNvPr>
              <p:cNvSpPr/>
              <p:nvPr/>
            </p:nvSpPr>
            <p:spPr>
              <a:xfrm>
                <a:off x="593457" y="1722012"/>
                <a:ext cx="3730571" cy="900000"/>
              </a:xfrm>
              <a:prstGeom prst="roundRect">
                <a:avLst/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b="1" dirty="0"/>
                  <a:t>Floating Variables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</a:rPr>
                        <m:t>Φ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𝜓</m:t>
                      </m:r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5568E6BE-1B05-604F-8BB9-B63B92C2A2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457" y="1722012"/>
                <a:ext cx="3730571" cy="900000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1B0E0841-49F0-0F40-AC13-75F5E892DB16}"/>
                  </a:ext>
                </a:extLst>
              </p:cNvPr>
              <p:cNvSpPr/>
              <p:nvPr/>
            </p:nvSpPr>
            <p:spPr>
              <a:xfrm>
                <a:off x="4819973" y="1723712"/>
                <a:ext cx="3730571" cy="900000"/>
              </a:xfrm>
              <a:prstGeom prst="roundRect">
                <a:avLst/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b="1" dirty="0"/>
                  <a:t>Fixed Variables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GB" b="1" i="0" smtClean="0">
                          <a:latin typeface="Cambria Math" panose="02040503050406030204" pitchFamily="18" charset="0"/>
                        </a:rPr>
                        <m:t>𝛀</m:t>
                      </m:r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 (~</m:t>
                      </m:r>
                      <m:f>
                        <m:fPr>
                          <m:ctrlPr>
                            <a:rPr lang="en-GB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  <m:sSub>
                        <m:sSubPr>
                          <m:ctrlPr>
                            <a:rPr lang="en-GB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𝑽𝑶𝑳𝑻𝑨𝑮𝑬</m:t>
                          </m:r>
                        </m:e>
                        <m:sub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𝑴𝑨𝑿</m:t>
                          </m:r>
                        </m:sub>
                      </m:sSub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b="1" dirty="0"/>
              </a:p>
            </p:txBody>
          </p:sp>
        </mc:Choice>
        <mc:Fallback xmlns="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1B0E0841-49F0-0F40-AC13-75F5E892DB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9973" y="1723712"/>
                <a:ext cx="3730571" cy="900000"/>
              </a:xfrm>
              <a:prstGeom prst="roundRect">
                <a:avLst/>
              </a:prstGeom>
              <a:blipFill>
                <a:blip r:embed="rId4"/>
                <a:stretch>
                  <a:fillRect t="-1370"/>
                </a:stretch>
              </a:blipFill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3" name="Group 102">
            <a:extLst>
              <a:ext uri="{FF2B5EF4-FFF2-40B4-BE49-F238E27FC236}">
                <a16:creationId xmlns:a16="http://schemas.microsoft.com/office/drawing/2014/main" id="{FAA539BB-6B3E-C74B-9AAE-A9EE13D4AE06}"/>
              </a:ext>
            </a:extLst>
          </p:cNvPr>
          <p:cNvGrpSpPr/>
          <p:nvPr/>
        </p:nvGrpSpPr>
        <p:grpSpPr>
          <a:xfrm>
            <a:off x="1388327" y="2852494"/>
            <a:ext cx="3447976" cy="3688801"/>
            <a:chOff x="2856177" y="2852493"/>
            <a:chExt cx="3447976" cy="3688801"/>
          </a:xfrm>
        </p:grpSpPr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EAFE47C2-6338-4145-A4A5-B57DB955E38A}"/>
                </a:ext>
              </a:extLst>
            </p:cNvPr>
            <p:cNvGrpSpPr/>
            <p:nvPr/>
          </p:nvGrpSpPr>
          <p:grpSpPr>
            <a:xfrm>
              <a:off x="2856177" y="2852494"/>
              <a:ext cx="3447976" cy="3688800"/>
              <a:chOff x="3354329" y="2712442"/>
              <a:chExt cx="2433444" cy="3688800"/>
            </a:xfrm>
          </p:grpSpPr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52CF3D10-5AF3-8E44-BC0E-FA8D96AD75A1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4554380" y="2712442"/>
                <a:ext cx="17620" cy="3688800"/>
              </a:xfrm>
              <a:prstGeom prst="line">
                <a:avLst/>
              </a:prstGeom>
              <a:ln w="9525" cap="flat" cmpd="sng" algn="ctr">
                <a:solidFill>
                  <a:schemeClr val="accent4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grpSp>
            <p:nvGrpSpPr>
              <p:cNvPr id="72" name="Group 71">
                <a:extLst>
                  <a:ext uri="{FF2B5EF4-FFF2-40B4-BE49-F238E27FC236}">
                    <a16:creationId xmlns:a16="http://schemas.microsoft.com/office/drawing/2014/main" id="{7BD64FA3-FE37-9A48-BBD3-3F759322EADE}"/>
                  </a:ext>
                </a:extLst>
              </p:cNvPr>
              <p:cNvGrpSpPr/>
              <p:nvPr/>
            </p:nvGrpSpPr>
            <p:grpSpPr>
              <a:xfrm>
                <a:off x="3354329" y="2922909"/>
                <a:ext cx="2433444" cy="3012763"/>
                <a:chOff x="3354329" y="2922909"/>
                <a:chExt cx="2433444" cy="3012763"/>
              </a:xfrm>
            </p:grpSpPr>
            <p:cxnSp>
              <p:nvCxnSpPr>
                <p:cNvPr id="10" name="Straight Connector 9">
                  <a:extLst>
                    <a:ext uri="{FF2B5EF4-FFF2-40B4-BE49-F238E27FC236}">
                      <a16:creationId xmlns:a16="http://schemas.microsoft.com/office/drawing/2014/main" id="{46FD5C16-BF56-DE43-B836-ED1677F42A20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3446178" y="3429000"/>
                  <a:ext cx="142710" cy="339597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1" name="Straight Connector 10">
                  <a:extLst>
                    <a:ext uri="{FF2B5EF4-FFF2-40B4-BE49-F238E27FC236}">
                      <a16:creationId xmlns:a16="http://schemas.microsoft.com/office/drawing/2014/main" id="{5DFF3012-3AC1-394E-B875-BF5691A7D8DB}"/>
                    </a:ext>
                  </a:extLst>
                </p:cNvPr>
                <p:cNvCxnSpPr/>
                <p:nvPr/>
              </p:nvCxnSpPr>
              <p:spPr bwMode="auto">
                <a:xfrm flipV="1">
                  <a:off x="5539254" y="3429000"/>
                  <a:ext cx="142710" cy="339597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3" name="Straight Connector 12">
                  <a:extLst>
                    <a:ext uri="{FF2B5EF4-FFF2-40B4-BE49-F238E27FC236}">
                      <a16:creationId xmlns:a16="http://schemas.microsoft.com/office/drawing/2014/main" id="{1C349025-F965-5A46-AAEF-203490702375}"/>
                    </a:ext>
                  </a:extLst>
                </p:cNvPr>
                <p:cNvCxnSpPr/>
                <p:nvPr/>
              </p:nvCxnSpPr>
              <p:spPr bwMode="auto">
                <a:xfrm>
                  <a:off x="3588888" y="3768597"/>
                  <a:ext cx="0" cy="1643805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4" name="Straight Connector 13">
                  <a:extLst>
                    <a:ext uri="{FF2B5EF4-FFF2-40B4-BE49-F238E27FC236}">
                      <a16:creationId xmlns:a16="http://schemas.microsoft.com/office/drawing/2014/main" id="{81B48C4C-E73A-6447-B9BE-7EE00A6A4982}"/>
                    </a:ext>
                  </a:extLst>
                </p:cNvPr>
                <p:cNvCxnSpPr/>
                <p:nvPr/>
              </p:nvCxnSpPr>
              <p:spPr bwMode="auto">
                <a:xfrm>
                  <a:off x="5539254" y="3768597"/>
                  <a:ext cx="0" cy="1643805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5" name="Straight Connector 14">
                  <a:extLst>
                    <a:ext uri="{FF2B5EF4-FFF2-40B4-BE49-F238E27FC236}">
                      <a16:creationId xmlns:a16="http://schemas.microsoft.com/office/drawing/2014/main" id="{4B3806E7-2D80-0D4F-9701-10E287F44248}"/>
                    </a:ext>
                  </a:extLst>
                </p:cNvPr>
                <p:cNvCxnSpPr/>
                <p:nvPr/>
              </p:nvCxnSpPr>
              <p:spPr bwMode="auto">
                <a:xfrm>
                  <a:off x="4169416" y="3768597"/>
                  <a:ext cx="0" cy="1643805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7" name="Straight Connector 16">
                  <a:extLst>
                    <a:ext uri="{FF2B5EF4-FFF2-40B4-BE49-F238E27FC236}">
                      <a16:creationId xmlns:a16="http://schemas.microsoft.com/office/drawing/2014/main" id="{C64264F4-97D7-6247-A299-57ED81EF1544}"/>
                    </a:ext>
                  </a:extLst>
                </p:cNvPr>
                <p:cNvCxnSpPr/>
                <p:nvPr/>
              </p:nvCxnSpPr>
              <p:spPr bwMode="auto">
                <a:xfrm>
                  <a:off x="4950796" y="3763342"/>
                  <a:ext cx="0" cy="1643805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21" name="Straight Connector 20">
                  <a:extLst>
                    <a:ext uri="{FF2B5EF4-FFF2-40B4-BE49-F238E27FC236}">
                      <a16:creationId xmlns:a16="http://schemas.microsoft.com/office/drawing/2014/main" id="{5881EFE5-7B9A-8447-AC67-9A276A673107}"/>
                    </a:ext>
                  </a:extLst>
                </p:cNvPr>
                <p:cNvCxnSpPr/>
                <p:nvPr/>
              </p:nvCxnSpPr>
              <p:spPr bwMode="auto">
                <a:xfrm flipV="1">
                  <a:off x="4169416" y="2922909"/>
                  <a:ext cx="384964" cy="845688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22" name="Straight Connector 21">
                  <a:extLst>
                    <a:ext uri="{FF2B5EF4-FFF2-40B4-BE49-F238E27FC236}">
                      <a16:creationId xmlns:a16="http://schemas.microsoft.com/office/drawing/2014/main" id="{F7EE2DD1-FE9E-AA4B-B58C-DC04D90B7DE3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4556142" y="2922909"/>
                  <a:ext cx="394214" cy="845688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482A6F3D-EB74-1E46-9F3E-222951234346}"/>
                    </a:ext>
                  </a:extLst>
                </p:cNvPr>
                <p:cNvCxnSpPr/>
                <p:nvPr/>
              </p:nvCxnSpPr>
              <p:spPr bwMode="auto">
                <a:xfrm>
                  <a:off x="4169416" y="5412402"/>
                  <a:ext cx="238732" cy="523270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4ED073C7-336D-E04D-9D11-926863E74472}"/>
                    </a:ext>
                  </a:extLst>
                </p:cNvPr>
                <p:cNvCxnSpPr/>
                <p:nvPr/>
              </p:nvCxnSpPr>
              <p:spPr bwMode="auto">
                <a:xfrm>
                  <a:off x="5549041" y="5412402"/>
                  <a:ext cx="238732" cy="523270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29" name="Straight Connector 28">
                  <a:extLst>
                    <a:ext uri="{FF2B5EF4-FFF2-40B4-BE49-F238E27FC236}">
                      <a16:creationId xmlns:a16="http://schemas.microsoft.com/office/drawing/2014/main" id="{624A0764-23DF-504A-A706-FC2CC93B6872}"/>
                    </a:ext>
                  </a:extLst>
                </p:cNvPr>
                <p:cNvCxnSpPr/>
                <p:nvPr/>
              </p:nvCxnSpPr>
              <p:spPr bwMode="auto">
                <a:xfrm flipH="1">
                  <a:off x="4712977" y="5399317"/>
                  <a:ext cx="238732" cy="523270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30" name="Straight Connector 29">
                  <a:extLst>
                    <a:ext uri="{FF2B5EF4-FFF2-40B4-BE49-F238E27FC236}">
                      <a16:creationId xmlns:a16="http://schemas.microsoft.com/office/drawing/2014/main" id="{9FCC2CFC-6F08-1342-B1F6-612546ADD12A}"/>
                    </a:ext>
                  </a:extLst>
                </p:cNvPr>
                <p:cNvCxnSpPr/>
                <p:nvPr/>
              </p:nvCxnSpPr>
              <p:spPr bwMode="auto">
                <a:xfrm flipH="1">
                  <a:off x="3354329" y="5412402"/>
                  <a:ext cx="238732" cy="523270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31" name="Straight Connector 30">
                  <a:extLst>
                    <a:ext uri="{FF2B5EF4-FFF2-40B4-BE49-F238E27FC236}">
                      <a16:creationId xmlns:a16="http://schemas.microsoft.com/office/drawing/2014/main" id="{F2ED79E5-9A94-504A-9B93-6D01CAE2EF58}"/>
                    </a:ext>
                  </a:extLst>
                </p:cNvPr>
                <p:cNvCxnSpPr/>
                <p:nvPr/>
              </p:nvCxnSpPr>
              <p:spPr bwMode="auto">
                <a:xfrm flipH="1">
                  <a:off x="3658701" y="3892146"/>
                  <a:ext cx="510715" cy="86918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33" name="Straight Connector 32">
                  <a:extLst>
                    <a:ext uri="{FF2B5EF4-FFF2-40B4-BE49-F238E27FC236}">
                      <a16:creationId xmlns:a16="http://schemas.microsoft.com/office/drawing/2014/main" id="{7ABC822B-CBF6-8545-9E7A-E95077A9F2E3}"/>
                    </a:ext>
                  </a:extLst>
                </p:cNvPr>
                <p:cNvCxnSpPr/>
                <p:nvPr/>
              </p:nvCxnSpPr>
              <p:spPr bwMode="auto">
                <a:xfrm flipH="1">
                  <a:off x="4947971" y="4372462"/>
                  <a:ext cx="510715" cy="86918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13EBF8E8-615A-EA42-996E-28E9FE2F496F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4947970" y="3892146"/>
                  <a:ext cx="510715" cy="86918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0DC3DAA9-08B0-EF41-96AB-BE9D941591B0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3652534" y="4372462"/>
                  <a:ext cx="510715" cy="86918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36" name="Straight Connector 35">
                  <a:extLst>
                    <a:ext uri="{FF2B5EF4-FFF2-40B4-BE49-F238E27FC236}">
                      <a16:creationId xmlns:a16="http://schemas.microsoft.com/office/drawing/2014/main" id="{DC5A66A5-A181-6445-963B-5AE006B41D7A}"/>
                    </a:ext>
                  </a:extLst>
                </p:cNvPr>
                <p:cNvCxnSpPr/>
                <p:nvPr/>
              </p:nvCxnSpPr>
              <p:spPr bwMode="auto">
                <a:xfrm>
                  <a:off x="3652534" y="3979064"/>
                  <a:ext cx="0" cy="393398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40" name="Straight Connector 39">
                  <a:extLst>
                    <a:ext uri="{FF2B5EF4-FFF2-40B4-BE49-F238E27FC236}">
                      <a16:creationId xmlns:a16="http://schemas.microsoft.com/office/drawing/2014/main" id="{90A64D8E-0C84-4145-AA10-83CE4F4C64A7}"/>
                    </a:ext>
                  </a:extLst>
                </p:cNvPr>
                <p:cNvCxnSpPr/>
                <p:nvPr/>
              </p:nvCxnSpPr>
              <p:spPr bwMode="auto">
                <a:xfrm>
                  <a:off x="5458024" y="3979064"/>
                  <a:ext cx="0" cy="393398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41" name="Straight Connector 40">
                  <a:extLst>
                    <a:ext uri="{FF2B5EF4-FFF2-40B4-BE49-F238E27FC236}">
                      <a16:creationId xmlns:a16="http://schemas.microsoft.com/office/drawing/2014/main" id="{13A6F8CF-78D5-7B4E-947A-F775D2F2857A}"/>
                    </a:ext>
                  </a:extLst>
                </p:cNvPr>
                <p:cNvCxnSpPr/>
                <p:nvPr/>
              </p:nvCxnSpPr>
              <p:spPr bwMode="auto">
                <a:xfrm flipH="1">
                  <a:off x="3604748" y="4692769"/>
                  <a:ext cx="581592" cy="106208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42" name="Straight Connector 41">
                  <a:extLst>
                    <a:ext uri="{FF2B5EF4-FFF2-40B4-BE49-F238E27FC236}">
                      <a16:creationId xmlns:a16="http://schemas.microsoft.com/office/drawing/2014/main" id="{733E6D38-4702-714B-A656-7335B9FE65D8}"/>
                    </a:ext>
                  </a:extLst>
                </p:cNvPr>
                <p:cNvCxnSpPr/>
                <p:nvPr/>
              </p:nvCxnSpPr>
              <p:spPr bwMode="auto">
                <a:xfrm flipH="1">
                  <a:off x="4964894" y="5200540"/>
                  <a:ext cx="572622" cy="59463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43" name="Straight Connector 42">
                  <a:extLst>
                    <a:ext uri="{FF2B5EF4-FFF2-40B4-BE49-F238E27FC236}">
                      <a16:creationId xmlns:a16="http://schemas.microsoft.com/office/drawing/2014/main" id="{A61D7B32-4B27-A04D-9B51-A735697D32D9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4964894" y="4692769"/>
                  <a:ext cx="549278" cy="106208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44" name="Straight Connector 43">
                  <a:extLst>
                    <a:ext uri="{FF2B5EF4-FFF2-40B4-BE49-F238E27FC236}">
                      <a16:creationId xmlns:a16="http://schemas.microsoft.com/office/drawing/2014/main" id="{1B8A3E41-94B2-374D-A23F-A301BCAB04D4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3593061" y="5218150"/>
                  <a:ext cx="587112" cy="41854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62" name="Straight Connector 61">
                  <a:extLst>
                    <a:ext uri="{FF2B5EF4-FFF2-40B4-BE49-F238E27FC236}">
                      <a16:creationId xmlns:a16="http://schemas.microsoft.com/office/drawing/2014/main" id="{591624BD-0D2F-594E-97C6-29485734E28B}"/>
                    </a:ext>
                  </a:extLst>
                </p:cNvPr>
                <p:cNvCxnSpPr/>
                <p:nvPr/>
              </p:nvCxnSpPr>
              <p:spPr bwMode="auto">
                <a:xfrm flipV="1">
                  <a:off x="3587150" y="4692769"/>
                  <a:ext cx="586463" cy="525381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65" name="Straight Connector 64">
                  <a:extLst>
                    <a:ext uri="{FF2B5EF4-FFF2-40B4-BE49-F238E27FC236}">
                      <a16:creationId xmlns:a16="http://schemas.microsoft.com/office/drawing/2014/main" id="{0B9C0ADB-BDAC-3C43-B444-AB9A9E4F0238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4951237" y="4687304"/>
                  <a:ext cx="586463" cy="525381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66" name="Straight Connector 65">
                  <a:extLst>
                    <a:ext uri="{FF2B5EF4-FFF2-40B4-BE49-F238E27FC236}">
                      <a16:creationId xmlns:a16="http://schemas.microsoft.com/office/drawing/2014/main" id="{89E8C80D-134D-4448-94E8-46755086A0A0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3591714" y="4798977"/>
                  <a:ext cx="569697" cy="461026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69" name="Straight Connector 68">
                  <a:extLst>
                    <a:ext uri="{FF2B5EF4-FFF2-40B4-BE49-F238E27FC236}">
                      <a16:creationId xmlns:a16="http://schemas.microsoft.com/office/drawing/2014/main" id="{E09760C5-3C24-BA45-BE8E-5BFEA6C210C9}"/>
                    </a:ext>
                  </a:extLst>
                </p:cNvPr>
                <p:cNvCxnSpPr/>
                <p:nvPr/>
              </p:nvCxnSpPr>
              <p:spPr bwMode="auto">
                <a:xfrm flipH="1">
                  <a:off x="4960177" y="4798977"/>
                  <a:ext cx="573142" cy="461026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</p:grpSp>
        </p:grpSp>
        <p:cxnSp>
          <p:nvCxnSpPr>
            <p:cNvPr id="83" name="Curved Connector 82">
              <a:extLst>
                <a:ext uri="{FF2B5EF4-FFF2-40B4-BE49-F238E27FC236}">
                  <a16:creationId xmlns:a16="http://schemas.microsoft.com/office/drawing/2014/main" id="{47DAB3EB-0116-6A4D-ADCE-15131849B7B7}"/>
                </a:ext>
              </a:extLst>
            </p:cNvPr>
            <p:cNvCxnSpPr/>
            <p:nvPr/>
          </p:nvCxnSpPr>
          <p:spPr bwMode="auto">
            <a:xfrm>
              <a:off x="4561135" y="2921053"/>
              <a:ext cx="311072" cy="94304"/>
            </a:xfrm>
            <a:prstGeom prst="curvedConnector3">
              <a:avLst>
                <a:gd name="adj1" fmla="val -118750"/>
              </a:avLst>
            </a:prstGeom>
            <a:noFill/>
            <a:ln w="9525" cap="flat" cmpd="sng" algn="ctr">
              <a:solidFill>
                <a:srgbClr val="808080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25C5B608-BA02-8444-ABDF-4C1FD72E26E2}"/>
                </a:ext>
              </a:extLst>
            </p:cNvPr>
            <p:cNvGrpSpPr/>
            <p:nvPr/>
          </p:nvGrpSpPr>
          <p:grpSpPr>
            <a:xfrm>
              <a:off x="4461901" y="4570872"/>
              <a:ext cx="214252" cy="214252"/>
              <a:chOff x="7408333" y="3903394"/>
              <a:chExt cx="821903" cy="821902"/>
            </a:xfrm>
          </p:grpSpPr>
          <p:grpSp>
            <p:nvGrpSpPr>
              <p:cNvPr id="91" name="Group 90">
                <a:extLst>
                  <a:ext uri="{FF2B5EF4-FFF2-40B4-BE49-F238E27FC236}">
                    <a16:creationId xmlns:a16="http://schemas.microsoft.com/office/drawing/2014/main" id="{C77A1FA0-22B0-5B4F-B244-99BCB3CDC2E9}"/>
                  </a:ext>
                </a:extLst>
              </p:cNvPr>
              <p:cNvGrpSpPr/>
              <p:nvPr/>
            </p:nvGrpSpPr>
            <p:grpSpPr>
              <a:xfrm>
                <a:off x="7408333" y="3903394"/>
                <a:ext cx="821267" cy="821902"/>
                <a:chOff x="7408333" y="3903394"/>
                <a:chExt cx="821267" cy="821902"/>
              </a:xfrm>
            </p:grpSpPr>
            <p:sp>
              <p:nvSpPr>
                <p:cNvPr id="89" name="Pie 88">
                  <a:extLst>
                    <a:ext uri="{FF2B5EF4-FFF2-40B4-BE49-F238E27FC236}">
                      <a16:creationId xmlns:a16="http://schemas.microsoft.com/office/drawing/2014/main" id="{445E91A9-8C87-0349-8FF8-787AE035A9B0}"/>
                    </a:ext>
                  </a:extLst>
                </p:cNvPr>
                <p:cNvSpPr/>
                <p:nvPr/>
              </p:nvSpPr>
              <p:spPr bwMode="auto">
                <a:xfrm>
                  <a:off x="7408333" y="3903394"/>
                  <a:ext cx="821267" cy="821902"/>
                </a:xfrm>
                <a:prstGeom prst="pie">
                  <a:avLst>
                    <a:gd name="adj1" fmla="val 10800000"/>
                    <a:gd name="adj2" fmla="val 16200000"/>
                  </a:avLst>
                </a:prstGeom>
                <a:solidFill>
                  <a:schemeClr val="accent1"/>
                </a:solidFill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defTabSz="914377"/>
                  <a:endParaRPr lang="en-US"/>
                </a:p>
              </p:txBody>
            </p:sp>
            <p:sp>
              <p:nvSpPr>
                <p:cNvPr id="90" name="Pie 89">
                  <a:extLst>
                    <a:ext uri="{FF2B5EF4-FFF2-40B4-BE49-F238E27FC236}">
                      <a16:creationId xmlns:a16="http://schemas.microsoft.com/office/drawing/2014/main" id="{70082D7C-F32E-A04D-960F-1A2C957D7857}"/>
                    </a:ext>
                  </a:extLst>
                </p:cNvPr>
                <p:cNvSpPr/>
                <p:nvPr/>
              </p:nvSpPr>
              <p:spPr bwMode="auto">
                <a:xfrm flipH="1" flipV="1">
                  <a:off x="7408333" y="3903394"/>
                  <a:ext cx="821267" cy="821902"/>
                </a:xfrm>
                <a:prstGeom prst="pie">
                  <a:avLst>
                    <a:gd name="adj1" fmla="val 10800000"/>
                    <a:gd name="adj2" fmla="val 16200000"/>
                  </a:avLst>
                </a:prstGeom>
                <a:solidFill>
                  <a:schemeClr val="accent1"/>
                </a:solidFill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defTabSz="914377"/>
                  <a:endParaRPr lang="en-US"/>
                </a:p>
              </p:txBody>
            </p:sp>
          </p:grpSp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2D57FD4E-D34F-9B45-AF9E-7B29709134F3}"/>
                  </a:ext>
                </a:extLst>
              </p:cNvPr>
              <p:cNvSpPr/>
              <p:nvPr/>
            </p:nvSpPr>
            <p:spPr bwMode="auto">
              <a:xfrm>
                <a:off x="7408334" y="3903394"/>
                <a:ext cx="821902" cy="821902"/>
              </a:xfrm>
              <a:prstGeom prst="ellipse">
                <a:avLst/>
              </a:prstGeom>
              <a:noFill/>
              <a:ln w="9525" cap="flat" cmpd="sng" algn="ctr">
                <a:solidFill>
                  <a:srgbClr val="80808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defTabSz="914377"/>
                <a:endParaRPr lang="en-US"/>
              </a:p>
            </p:txBody>
          </p:sp>
        </p:grpSp>
        <p:sp>
          <p:nvSpPr>
            <p:cNvPr id="94" name="Down Arrow 93">
              <a:extLst>
                <a:ext uri="{FF2B5EF4-FFF2-40B4-BE49-F238E27FC236}">
                  <a16:creationId xmlns:a16="http://schemas.microsoft.com/office/drawing/2014/main" id="{A13DB3CD-3B55-CA4D-BEB8-1D86201D093F}"/>
                </a:ext>
              </a:extLst>
            </p:cNvPr>
            <p:cNvSpPr/>
            <p:nvPr/>
          </p:nvSpPr>
          <p:spPr bwMode="auto">
            <a:xfrm>
              <a:off x="4438868" y="4806619"/>
              <a:ext cx="262466" cy="614931"/>
            </a:xfrm>
            <a:prstGeom prst="downArrow">
              <a:avLst/>
            </a:prstGeom>
            <a:solidFill>
              <a:schemeClr val="accent1"/>
            </a:solidFill>
            <a:ln w="9525" cap="flat" cmpd="sng" algn="ctr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/>
            </a:p>
          </p:txBody>
        </p:sp>
        <p:sp>
          <p:nvSpPr>
            <p:cNvPr id="95" name="Down Arrow 94">
              <a:extLst>
                <a:ext uri="{FF2B5EF4-FFF2-40B4-BE49-F238E27FC236}">
                  <a16:creationId xmlns:a16="http://schemas.microsoft.com/office/drawing/2014/main" id="{6181680E-BF11-734C-B2AB-AA4131E5FD93}"/>
                </a:ext>
              </a:extLst>
            </p:cNvPr>
            <p:cNvSpPr/>
            <p:nvPr/>
          </p:nvSpPr>
          <p:spPr bwMode="auto">
            <a:xfrm flipV="1">
              <a:off x="4438868" y="3922517"/>
              <a:ext cx="262466" cy="614931"/>
            </a:xfrm>
            <a:prstGeom prst="downArrow">
              <a:avLst/>
            </a:prstGeom>
            <a:solidFill>
              <a:schemeClr val="accent1"/>
            </a:solidFill>
            <a:ln w="9525" cap="flat" cmpd="sng" algn="ctr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/>
            </a:p>
          </p:txBody>
        </p: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F6EFF722-75DA-BA48-A1CE-60714261D683}"/>
                </a:ext>
              </a:extLst>
            </p:cNvPr>
            <p:cNvCxnSpPr/>
            <p:nvPr/>
          </p:nvCxnSpPr>
          <p:spPr bwMode="auto">
            <a:xfrm flipH="1" flipV="1">
              <a:off x="4026713" y="5479106"/>
              <a:ext cx="534907" cy="3341"/>
            </a:xfrm>
            <a:prstGeom prst="straightConnector1">
              <a:avLst/>
            </a:prstGeom>
            <a:noFill/>
            <a:ln w="9525" cap="flat" cmpd="sng" algn="ctr">
              <a:solidFill>
                <a:srgbClr val="808080"/>
              </a:solidFill>
              <a:prstDash val="solid"/>
              <a:round/>
              <a:headEnd type="triangle"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A51AB58A-3654-9440-8801-5E75C93B1FC4}"/>
                </a:ext>
              </a:extLst>
            </p:cNvPr>
            <p:cNvCxnSpPr/>
            <p:nvPr/>
          </p:nvCxnSpPr>
          <p:spPr bwMode="auto">
            <a:xfrm flipH="1">
              <a:off x="4569151" y="5484117"/>
              <a:ext cx="1382872" cy="1"/>
            </a:xfrm>
            <a:prstGeom prst="straightConnector1">
              <a:avLst/>
            </a:prstGeom>
            <a:noFill/>
            <a:ln w="9525" cap="flat" cmpd="sng" algn="ctr">
              <a:solidFill>
                <a:srgbClr val="808080"/>
              </a:solidFill>
              <a:prstDash val="solid"/>
              <a:round/>
              <a:headEnd type="triangle"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2CD5E9E7-0005-F545-9F3A-5775A56473E8}"/>
                    </a:ext>
                  </a:extLst>
                </p:cNvPr>
                <p:cNvSpPr txBox="1"/>
                <p:nvPr/>
              </p:nvSpPr>
              <p:spPr>
                <a:xfrm>
                  <a:off x="5020733" y="2852493"/>
                  <a:ext cx="38228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𝛀</m:t>
                        </m:r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2CD5E9E7-0005-F545-9F3A-5775A56473E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20733" y="2852493"/>
                  <a:ext cx="382287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56A40FCD-3FAF-2843-ABC3-D2954D1012A9}"/>
                    </a:ext>
                  </a:extLst>
                </p:cNvPr>
                <p:cNvSpPr txBox="1"/>
                <p:nvPr/>
              </p:nvSpPr>
              <p:spPr>
                <a:xfrm>
                  <a:off x="4634940" y="4099189"/>
                  <a:ext cx="38228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T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P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56A40FCD-3FAF-2843-ABC3-D2954D1012A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34940" y="4099189"/>
                  <a:ext cx="382287" cy="369332"/>
                </a:xfrm>
                <a:prstGeom prst="rect">
                  <a:avLst/>
                </a:prstGeom>
                <a:blipFill>
                  <a:blip r:embed="rId6"/>
                  <a:stretch>
                    <a:fillRect l="-645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A568F41F-28F7-9E4B-98EA-7048181FE14E}"/>
                    </a:ext>
                  </a:extLst>
                </p:cNvPr>
                <p:cNvSpPr txBox="1"/>
                <p:nvPr/>
              </p:nvSpPr>
              <p:spPr>
                <a:xfrm>
                  <a:off x="4675386" y="4882882"/>
                  <a:ext cx="38228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A568F41F-28F7-9E4B-98EA-7048181FE14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75386" y="4882882"/>
                  <a:ext cx="382287" cy="369332"/>
                </a:xfrm>
                <a:prstGeom prst="rect">
                  <a:avLst/>
                </a:prstGeom>
                <a:blipFill>
                  <a:blip r:embed="rId7"/>
                  <a:stretch>
                    <a:fillRect l="-1935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DBE6A4B2-5D5A-E24E-A917-43952D26E786}"/>
                    </a:ext>
                  </a:extLst>
                </p:cNvPr>
                <p:cNvSpPr txBox="1"/>
                <p:nvPr/>
              </p:nvSpPr>
              <p:spPr>
                <a:xfrm>
                  <a:off x="5148300" y="5395995"/>
                  <a:ext cx="38228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DBE6A4B2-5D5A-E24E-A917-43952D26E7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48300" y="5395995"/>
                  <a:ext cx="382287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6C12F62E-C7A4-BC40-B713-BBDFEA8EC28E}"/>
                    </a:ext>
                  </a:extLst>
                </p:cNvPr>
                <p:cNvSpPr txBox="1"/>
                <p:nvPr/>
              </p:nvSpPr>
              <p:spPr>
                <a:xfrm>
                  <a:off x="4132124" y="5148119"/>
                  <a:ext cx="38228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𝒓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𝒉</m:t>
                            </m:r>
                          </m:sub>
                        </m:sSub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6C12F62E-C7A4-BC40-B713-BBDFEA8EC2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32124" y="5148119"/>
                  <a:ext cx="382287" cy="369332"/>
                </a:xfrm>
                <a:prstGeom prst="rect">
                  <a:avLst/>
                </a:prstGeom>
                <a:blipFill>
                  <a:blip r:embed="rId9"/>
                  <a:stretch>
                    <a:fillRect l="-3226" b="-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73847053-E8A0-D647-95D6-B66BA2654802}"/>
                  </a:ext>
                </a:extLst>
              </p:cNvPr>
              <p:cNvSpPr txBox="1"/>
              <p:nvPr/>
            </p:nvSpPr>
            <p:spPr>
              <a:xfrm>
                <a:off x="5731329" y="3689482"/>
                <a:ext cx="2383971" cy="2023567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  </m:t>
                    </m:r>
                  </m:oMath>
                </a14:m>
                <a:r>
                  <a:rPr lang="en-US" dirty="0"/>
                  <a:t>Motor Radius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𝑠𝑢𝑝𝑝𝑙𝑦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𝑂𝑃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𝑠𝑢𝑝𝑝𝑙𝑦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73847053-E8A0-D647-95D6-B66BA26548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1329" y="3689482"/>
                <a:ext cx="2383971" cy="2023567"/>
              </a:xfrm>
              <a:prstGeom prst="rect">
                <a:avLst/>
              </a:prstGeom>
              <a:blipFill>
                <a:blip r:embed="rId10"/>
                <a:stretch>
                  <a:fillRect t="-1250" b="-1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162771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D156C-6E8C-084B-B101-4C594CE8F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Reduction of Free Variables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4E4955-338F-6143-938B-3EDB6A36FE3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15</a:t>
            </a:fld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5568E6BE-1B05-604F-8BB9-B63B92C2A2CB}"/>
                  </a:ext>
                </a:extLst>
              </p:cNvPr>
              <p:cNvSpPr/>
              <p:nvPr/>
            </p:nvSpPr>
            <p:spPr>
              <a:xfrm>
                <a:off x="593457" y="1722012"/>
                <a:ext cx="3730571" cy="900000"/>
              </a:xfrm>
              <a:prstGeom prst="roundRect">
                <a:avLst/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b="1" dirty="0"/>
                  <a:t>Floating Variables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</a:rPr>
                        <m:t>Φ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𝜓</m:t>
                      </m:r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5568E6BE-1B05-604F-8BB9-B63B92C2A2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457" y="1722012"/>
                <a:ext cx="3730571" cy="900000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1B0E0841-49F0-0F40-AC13-75F5E892DB16}"/>
                  </a:ext>
                </a:extLst>
              </p:cNvPr>
              <p:cNvSpPr/>
              <p:nvPr/>
            </p:nvSpPr>
            <p:spPr>
              <a:xfrm>
                <a:off x="4819973" y="1723712"/>
                <a:ext cx="3730571" cy="900000"/>
              </a:xfrm>
              <a:prstGeom prst="roundRect">
                <a:avLst/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b="1" dirty="0"/>
                  <a:t>Fixed Variables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GB" b="0" i="0" smtClean="0">
                          <a:latin typeface="Cambria Math" panose="02040503050406030204" pitchFamily="18" charset="0"/>
                        </a:rPr>
                        <m:t>Ω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(~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𝑉𝑂𝐿𝑇𝐴𝐺𝐸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𝑀𝐴𝑋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1B0E0841-49F0-0F40-AC13-75F5E892DB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9973" y="1723712"/>
                <a:ext cx="3730571" cy="900000"/>
              </a:xfrm>
              <a:prstGeom prst="roundRect">
                <a:avLst/>
              </a:prstGeom>
              <a:blipFill>
                <a:blip r:embed="rId4"/>
                <a:stretch>
                  <a:fillRect t="-1370"/>
                </a:stretch>
              </a:blipFill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3" name="Group 102">
            <a:extLst>
              <a:ext uri="{FF2B5EF4-FFF2-40B4-BE49-F238E27FC236}">
                <a16:creationId xmlns:a16="http://schemas.microsoft.com/office/drawing/2014/main" id="{FAA539BB-6B3E-C74B-9AAE-A9EE13D4AE06}"/>
              </a:ext>
            </a:extLst>
          </p:cNvPr>
          <p:cNvGrpSpPr/>
          <p:nvPr/>
        </p:nvGrpSpPr>
        <p:grpSpPr>
          <a:xfrm>
            <a:off x="1388327" y="2852494"/>
            <a:ext cx="3447976" cy="3688801"/>
            <a:chOff x="2856177" y="2852493"/>
            <a:chExt cx="3447976" cy="3688801"/>
          </a:xfrm>
        </p:grpSpPr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EAFE47C2-6338-4145-A4A5-B57DB955E38A}"/>
                </a:ext>
              </a:extLst>
            </p:cNvPr>
            <p:cNvGrpSpPr/>
            <p:nvPr/>
          </p:nvGrpSpPr>
          <p:grpSpPr>
            <a:xfrm>
              <a:off x="2856177" y="2852494"/>
              <a:ext cx="3447976" cy="3688800"/>
              <a:chOff x="3354329" y="2712442"/>
              <a:chExt cx="2433444" cy="3688800"/>
            </a:xfrm>
          </p:grpSpPr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52CF3D10-5AF3-8E44-BC0E-FA8D96AD75A1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4554380" y="2712442"/>
                <a:ext cx="17620" cy="3688800"/>
              </a:xfrm>
              <a:prstGeom prst="line">
                <a:avLst/>
              </a:prstGeom>
              <a:ln w="9525" cap="flat" cmpd="sng" algn="ctr">
                <a:solidFill>
                  <a:schemeClr val="accent4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grpSp>
            <p:nvGrpSpPr>
              <p:cNvPr id="72" name="Group 71">
                <a:extLst>
                  <a:ext uri="{FF2B5EF4-FFF2-40B4-BE49-F238E27FC236}">
                    <a16:creationId xmlns:a16="http://schemas.microsoft.com/office/drawing/2014/main" id="{7BD64FA3-FE37-9A48-BBD3-3F759322EADE}"/>
                  </a:ext>
                </a:extLst>
              </p:cNvPr>
              <p:cNvGrpSpPr/>
              <p:nvPr/>
            </p:nvGrpSpPr>
            <p:grpSpPr>
              <a:xfrm>
                <a:off x="3354329" y="2922909"/>
                <a:ext cx="2433444" cy="3012763"/>
                <a:chOff x="3354329" y="2922909"/>
                <a:chExt cx="2433444" cy="3012763"/>
              </a:xfrm>
            </p:grpSpPr>
            <p:cxnSp>
              <p:nvCxnSpPr>
                <p:cNvPr id="10" name="Straight Connector 9">
                  <a:extLst>
                    <a:ext uri="{FF2B5EF4-FFF2-40B4-BE49-F238E27FC236}">
                      <a16:creationId xmlns:a16="http://schemas.microsoft.com/office/drawing/2014/main" id="{46FD5C16-BF56-DE43-B836-ED1677F42A20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3446178" y="3429000"/>
                  <a:ext cx="142710" cy="339597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1" name="Straight Connector 10">
                  <a:extLst>
                    <a:ext uri="{FF2B5EF4-FFF2-40B4-BE49-F238E27FC236}">
                      <a16:creationId xmlns:a16="http://schemas.microsoft.com/office/drawing/2014/main" id="{5DFF3012-3AC1-394E-B875-BF5691A7D8DB}"/>
                    </a:ext>
                  </a:extLst>
                </p:cNvPr>
                <p:cNvCxnSpPr/>
                <p:nvPr/>
              </p:nvCxnSpPr>
              <p:spPr bwMode="auto">
                <a:xfrm flipV="1">
                  <a:off x="5539254" y="3429000"/>
                  <a:ext cx="142710" cy="339597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3" name="Straight Connector 12">
                  <a:extLst>
                    <a:ext uri="{FF2B5EF4-FFF2-40B4-BE49-F238E27FC236}">
                      <a16:creationId xmlns:a16="http://schemas.microsoft.com/office/drawing/2014/main" id="{1C349025-F965-5A46-AAEF-203490702375}"/>
                    </a:ext>
                  </a:extLst>
                </p:cNvPr>
                <p:cNvCxnSpPr/>
                <p:nvPr/>
              </p:nvCxnSpPr>
              <p:spPr bwMode="auto">
                <a:xfrm>
                  <a:off x="3588888" y="3768597"/>
                  <a:ext cx="0" cy="1643805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4" name="Straight Connector 13">
                  <a:extLst>
                    <a:ext uri="{FF2B5EF4-FFF2-40B4-BE49-F238E27FC236}">
                      <a16:creationId xmlns:a16="http://schemas.microsoft.com/office/drawing/2014/main" id="{81B48C4C-E73A-6447-B9BE-7EE00A6A4982}"/>
                    </a:ext>
                  </a:extLst>
                </p:cNvPr>
                <p:cNvCxnSpPr/>
                <p:nvPr/>
              </p:nvCxnSpPr>
              <p:spPr bwMode="auto">
                <a:xfrm>
                  <a:off x="5539254" y="3768597"/>
                  <a:ext cx="0" cy="1643805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5" name="Straight Connector 14">
                  <a:extLst>
                    <a:ext uri="{FF2B5EF4-FFF2-40B4-BE49-F238E27FC236}">
                      <a16:creationId xmlns:a16="http://schemas.microsoft.com/office/drawing/2014/main" id="{4B3806E7-2D80-0D4F-9701-10E287F44248}"/>
                    </a:ext>
                  </a:extLst>
                </p:cNvPr>
                <p:cNvCxnSpPr/>
                <p:nvPr/>
              </p:nvCxnSpPr>
              <p:spPr bwMode="auto">
                <a:xfrm>
                  <a:off x="4169416" y="3768597"/>
                  <a:ext cx="0" cy="1643805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7" name="Straight Connector 16">
                  <a:extLst>
                    <a:ext uri="{FF2B5EF4-FFF2-40B4-BE49-F238E27FC236}">
                      <a16:creationId xmlns:a16="http://schemas.microsoft.com/office/drawing/2014/main" id="{C64264F4-97D7-6247-A299-57ED81EF1544}"/>
                    </a:ext>
                  </a:extLst>
                </p:cNvPr>
                <p:cNvCxnSpPr/>
                <p:nvPr/>
              </p:nvCxnSpPr>
              <p:spPr bwMode="auto">
                <a:xfrm>
                  <a:off x="4950796" y="3763342"/>
                  <a:ext cx="0" cy="1643805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21" name="Straight Connector 20">
                  <a:extLst>
                    <a:ext uri="{FF2B5EF4-FFF2-40B4-BE49-F238E27FC236}">
                      <a16:creationId xmlns:a16="http://schemas.microsoft.com/office/drawing/2014/main" id="{5881EFE5-7B9A-8447-AC67-9A276A673107}"/>
                    </a:ext>
                  </a:extLst>
                </p:cNvPr>
                <p:cNvCxnSpPr/>
                <p:nvPr/>
              </p:nvCxnSpPr>
              <p:spPr bwMode="auto">
                <a:xfrm flipV="1">
                  <a:off x="4169416" y="2922909"/>
                  <a:ext cx="384964" cy="845688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22" name="Straight Connector 21">
                  <a:extLst>
                    <a:ext uri="{FF2B5EF4-FFF2-40B4-BE49-F238E27FC236}">
                      <a16:creationId xmlns:a16="http://schemas.microsoft.com/office/drawing/2014/main" id="{F7EE2DD1-FE9E-AA4B-B58C-DC04D90B7DE3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4556142" y="2922909"/>
                  <a:ext cx="394214" cy="845688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482A6F3D-EB74-1E46-9F3E-222951234346}"/>
                    </a:ext>
                  </a:extLst>
                </p:cNvPr>
                <p:cNvCxnSpPr/>
                <p:nvPr/>
              </p:nvCxnSpPr>
              <p:spPr bwMode="auto">
                <a:xfrm>
                  <a:off x="4169416" y="5412402"/>
                  <a:ext cx="238732" cy="523270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4ED073C7-336D-E04D-9D11-926863E74472}"/>
                    </a:ext>
                  </a:extLst>
                </p:cNvPr>
                <p:cNvCxnSpPr/>
                <p:nvPr/>
              </p:nvCxnSpPr>
              <p:spPr bwMode="auto">
                <a:xfrm>
                  <a:off x="5549041" y="5412402"/>
                  <a:ext cx="238732" cy="523270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29" name="Straight Connector 28">
                  <a:extLst>
                    <a:ext uri="{FF2B5EF4-FFF2-40B4-BE49-F238E27FC236}">
                      <a16:creationId xmlns:a16="http://schemas.microsoft.com/office/drawing/2014/main" id="{624A0764-23DF-504A-A706-FC2CC93B6872}"/>
                    </a:ext>
                  </a:extLst>
                </p:cNvPr>
                <p:cNvCxnSpPr/>
                <p:nvPr/>
              </p:nvCxnSpPr>
              <p:spPr bwMode="auto">
                <a:xfrm flipH="1">
                  <a:off x="4712977" y="5399317"/>
                  <a:ext cx="238732" cy="523270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30" name="Straight Connector 29">
                  <a:extLst>
                    <a:ext uri="{FF2B5EF4-FFF2-40B4-BE49-F238E27FC236}">
                      <a16:creationId xmlns:a16="http://schemas.microsoft.com/office/drawing/2014/main" id="{9FCC2CFC-6F08-1342-B1F6-612546ADD12A}"/>
                    </a:ext>
                  </a:extLst>
                </p:cNvPr>
                <p:cNvCxnSpPr/>
                <p:nvPr/>
              </p:nvCxnSpPr>
              <p:spPr bwMode="auto">
                <a:xfrm flipH="1">
                  <a:off x="3354329" y="5412402"/>
                  <a:ext cx="238732" cy="523270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31" name="Straight Connector 30">
                  <a:extLst>
                    <a:ext uri="{FF2B5EF4-FFF2-40B4-BE49-F238E27FC236}">
                      <a16:creationId xmlns:a16="http://schemas.microsoft.com/office/drawing/2014/main" id="{F2ED79E5-9A94-504A-9B93-6D01CAE2EF58}"/>
                    </a:ext>
                  </a:extLst>
                </p:cNvPr>
                <p:cNvCxnSpPr/>
                <p:nvPr/>
              </p:nvCxnSpPr>
              <p:spPr bwMode="auto">
                <a:xfrm flipH="1">
                  <a:off x="3658701" y="3892146"/>
                  <a:ext cx="510715" cy="86918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33" name="Straight Connector 32">
                  <a:extLst>
                    <a:ext uri="{FF2B5EF4-FFF2-40B4-BE49-F238E27FC236}">
                      <a16:creationId xmlns:a16="http://schemas.microsoft.com/office/drawing/2014/main" id="{7ABC822B-CBF6-8545-9E7A-E95077A9F2E3}"/>
                    </a:ext>
                  </a:extLst>
                </p:cNvPr>
                <p:cNvCxnSpPr/>
                <p:nvPr/>
              </p:nvCxnSpPr>
              <p:spPr bwMode="auto">
                <a:xfrm flipH="1">
                  <a:off x="4947971" y="4372462"/>
                  <a:ext cx="510715" cy="86918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13EBF8E8-615A-EA42-996E-28E9FE2F496F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4947970" y="3892146"/>
                  <a:ext cx="510715" cy="86918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0DC3DAA9-08B0-EF41-96AB-BE9D941591B0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3652534" y="4372462"/>
                  <a:ext cx="510715" cy="86918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36" name="Straight Connector 35">
                  <a:extLst>
                    <a:ext uri="{FF2B5EF4-FFF2-40B4-BE49-F238E27FC236}">
                      <a16:creationId xmlns:a16="http://schemas.microsoft.com/office/drawing/2014/main" id="{DC5A66A5-A181-6445-963B-5AE006B41D7A}"/>
                    </a:ext>
                  </a:extLst>
                </p:cNvPr>
                <p:cNvCxnSpPr/>
                <p:nvPr/>
              </p:nvCxnSpPr>
              <p:spPr bwMode="auto">
                <a:xfrm>
                  <a:off x="3652534" y="3979064"/>
                  <a:ext cx="0" cy="393398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40" name="Straight Connector 39">
                  <a:extLst>
                    <a:ext uri="{FF2B5EF4-FFF2-40B4-BE49-F238E27FC236}">
                      <a16:creationId xmlns:a16="http://schemas.microsoft.com/office/drawing/2014/main" id="{90A64D8E-0C84-4145-AA10-83CE4F4C64A7}"/>
                    </a:ext>
                  </a:extLst>
                </p:cNvPr>
                <p:cNvCxnSpPr/>
                <p:nvPr/>
              </p:nvCxnSpPr>
              <p:spPr bwMode="auto">
                <a:xfrm>
                  <a:off x="5458024" y="3979064"/>
                  <a:ext cx="0" cy="393398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41" name="Straight Connector 40">
                  <a:extLst>
                    <a:ext uri="{FF2B5EF4-FFF2-40B4-BE49-F238E27FC236}">
                      <a16:creationId xmlns:a16="http://schemas.microsoft.com/office/drawing/2014/main" id="{13A6F8CF-78D5-7B4E-947A-F775D2F2857A}"/>
                    </a:ext>
                  </a:extLst>
                </p:cNvPr>
                <p:cNvCxnSpPr/>
                <p:nvPr/>
              </p:nvCxnSpPr>
              <p:spPr bwMode="auto">
                <a:xfrm flipH="1">
                  <a:off x="3604748" y="4692769"/>
                  <a:ext cx="581592" cy="106208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42" name="Straight Connector 41">
                  <a:extLst>
                    <a:ext uri="{FF2B5EF4-FFF2-40B4-BE49-F238E27FC236}">
                      <a16:creationId xmlns:a16="http://schemas.microsoft.com/office/drawing/2014/main" id="{733E6D38-4702-714B-A656-7335B9FE65D8}"/>
                    </a:ext>
                  </a:extLst>
                </p:cNvPr>
                <p:cNvCxnSpPr/>
                <p:nvPr/>
              </p:nvCxnSpPr>
              <p:spPr bwMode="auto">
                <a:xfrm flipH="1">
                  <a:off x="4964894" y="5200540"/>
                  <a:ext cx="572622" cy="59463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43" name="Straight Connector 42">
                  <a:extLst>
                    <a:ext uri="{FF2B5EF4-FFF2-40B4-BE49-F238E27FC236}">
                      <a16:creationId xmlns:a16="http://schemas.microsoft.com/office/drawing/2014/main" id="{A61D7B32-4B27-A04D-9B51-A735697D32D9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4964894" y="4692769"/>
                  <a:ext cx="549278" cy="106208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44" name="Straight Connector 43">
                  <a:extLst>
                    <a:ext uri="{FF2B5EF4-FFF2-40B4-BE49-F238E27FC236}">
                      <a16:creationId xmlns:a16="http://schemas.microsoft.com/office/drawing/2014/main" id="{1B8A3E41-94B2-374D-A23F-A301BCAB04D4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3593061" y="5218150"/>
                  <a:ext cx="587112" cy="41854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62" name="Straight Connector 61">
                  <a:extLst>
                    <a:ext uri="{FF2B5EF4-FFF2-40B4-BE49-F238E27FC236}">
                      <a16:creationId xmlns:a16="http://schemas.microsoft.com/office/drawing/2014/main" id="{591624BD-0D2F-594E-97C6-29485734E28B}"/>
                    </a:ext>
                  </a:extLst>
                </p:cNvPr>
                <p:cNvCxnSpPr/>
                <p:nvPr/>
              </p:nvCxnSpPr>
              <p:spPr bwMode="auto">
                <a:xfrm flipV="1">
                  <a:off x="3587150" y="4692769"/>
                  <a:ext cx="586463" cy="525381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65" name="Straight Connector 64">
                  <a:extLst>
                    <a:ext uri="{FF2B5EF4-FFF2-40B4-BE49-F238E27FC236}">
                      <a16:creationId xmlns:a16="http://schemas.microsoft.com/office/drawing/2014/main" id="{0B9C0ADB-BDAC-3C43-B444-AB9A9E4F0238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4951237" y="4687304"/>
                  <a:ext cx="586463" cy="525381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66" name="Straight Connector 65">
                  <a:extLst>
                    <a:ext uri="{FF2B5EF4-FFF2-40B4-BE49-F238E27FC236}">
                      <a16:creationId xmlns:a16="http://schemas.microsoft.com/office/drawing/2014/main" id="{89E8C80D-134D-4448-94E8-46755086A0A0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3591714" y="4798977"/>
                  <a:ext cx="569697" cy="461026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69" name="Straight Connector 68">
                  <a:extLst>
                    <a:ext uri="{FF2B5EF4-FFF2-40B4-BE49-F238E27FC236}">
                      <a16:creationId xmlns:a16="http://schemas.microsoft.com/office/drawing/2014/main" id="{E09760C5-3C24-BA45-BE8E-5BFEA6C210C9}"/>
                    </a:ext>
                  </a:extLst>
                </p:cNvPr>
                <p:cNvCxnSpPr/>
                <p:nvPr/>
              </p:nvCxnSpPr>
              <p:spPr bwMode="auto">
                <a:xfrm flipH="1">
                  <a:off x="4960177" y="4798977"/>
                  <a:ext cx="573142" cy="461026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</p:grpSp>
        </p:grpSp>
        <p:cxnSp>
          <p:nvCxnSpPr>
            <p:cNvPr id="83" name="Curved Connector 82">
              <a:extLst>
                <a:ext uri="{FF2B5EF4-FFF2-40B4-BE49-F238E27FC236}">
                  <a16:creationId xmlns:a16="http://schemas.microsoft.com/office/drawing/2014/main" id="{47DAB3EB-0116-6A4D-ADCE-15131849B7B7}"/>
                </a:ext>
              </a:extLst>
            </p:cNvPr>
            <p:cNvCxnSpPr/>
            <p:nvPr/>
          </p:nvCxnSpPr>
          <p:spPr bwMode="auto">
            <a:xfrm>
              <a:off x="4561135" y="2921053"/>
              <a:ext cx="311072" cy="94304"/>
            </a:xfrm>
            <a:prstGeom prst="curvedConnector3">
              <a:avLst>
                <a:gd name="adj1" fmla="val -118750"/>
              </a:avLst>
            </a:prstGeom>
            <a:noFill/>
            <a:ln w="9525" cap="flat" cmpd="sng" algn="ctr">
              <a:solidFill>
                <a:srgbClr val="808080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25C5B608-BA02-8444-ABDF-4C1FD72E26E2}"/>
                </a:ext>
              </a:extLst>
            </p:cNvPr>
            <p:cNvGrpSpPr/>
            <p:nvPr/>
          </p:nvGrpSpPr>
          <p:grpSpPr>
            <a:xfrm>
              <a:off x="4461901" y="4570872"/>
              <a:ext cx="214252" cy="214252"/>
              <a:chOff x="7408333" y="3903394"/>
              <a:chExt cx="821903" cy="821902"/>
            </a:xfrm>
          </p:grpSpPr>
          <p:grpSp>
            <p:nvGrpSpPr>
              <p:cNvPr id="91" name="Group 90">
                <a:extLst>
                  <a:ext uri="{FF2B5EF4-FFF2-40B4-BE49-F238E27FC236}">
                    <a16:creationId xmlns:a16="http://schemas.microsoft.com/office/drawing/2014/main" id="{C77A1FA0-22B0-5B4F-B244-99BCB3CDC2E9}"/>
                  </a:ext>
                </a:extLst>
              </p:cNvPr>
              <p:cNvGrpSpPr/>
              <p:nvPr/>
            </p:nvGrpSpPr>
            <p:grpSpPr>
              <a:xfrm>
                <a:off x="7408333" y="3903394"/>
                <a:ext cx="821267" cy="821902"/>
                <a:chOff x="7408333" y="3903394"/>
                <a:chExt cx="821267" cy="821902"/>
              </a:xfrm>
            </p:grpSpPr>
            <p:sp>
              <p:nvSpPr>
                <p:cNvPr id="89" name="Pie 88">
                  <a:extLst>
                    <a:ext uri="{FF2B5EF4-FFF2-40B4-BE49-F238E27FC236}">
                      <a16:creationId xmlns:a16="http://schemas.microsoft.com/office/drawing/2014/main" id="{445E91A9-8C87-0349-8FF8-787AE035A9B0}"/>
                    </a:ext>
                  </a:extLst>
                </p:cNvPr>
                <p:cNvSpPr/>
                <p:nvPr/>
              </p:nvSpPr>
              <p:spPr bwMode="auto">
                <a:xfrm>
                  <a:off x="7408333" y="3903394"/>
                  <a:ext cx="821267" cy="821902"/>
                </a:xfrm>
                <a:prstGeom prst="pie">
                  <a:avLst>
                    <a:gd name="adj1" fmla="val 10800000"/>
                    <a:gd name="adj2" fmla="val 16200000"/>
                  </a:avLst>
                </a:prstGeom>
                <a:solidFill>
                  <a:schemeClr val="accent1"/>
                </a:solidFill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defTabSz="914377"/>
                  <a:endParaRPr lang="en-US"/>
                </a:p>
              </p:txBody>
            </p:sp>
            <p:sp>
              <p:nvSpPr>
                <p:cNvPr id="90" name="Pie 89">
                  <a:extLst>
                    <a:ext uri="{FF2B5EF4-FFF2-40B4-BE49-F238E27FC236}">
                      <a16:creationId xmlns:a16="http://schemas.microsoft.com/office/drawing/2014/main" id="{70082D7C-F32E-A04D-960F-1A2C957D7857}"/>
                    </a:ext>
                  </a:extLst>
                </p:cNvPr>
                <p:cNvSpPr/>
                <p:nvPr/>
              </p:nvSpPr>
              <p:spPr bwMode="auto">
                <a:xfrm flipH="1" flipV="1">
                  <a:off x="7408333" y="3903394"/>
                  <a:ext cx="821267" cy="821902"/>
                </a:xfrm>
                <a:prstGeom prst="pie">
                  <a:avLst>
                    <a:gd name="adj1" fmla="val 10800000"/>
                    <a:gd name="adj2" fmla="val 16200000"/>
                  </a:avLst>
                </a:prstGeom>
                <a:solidFill>
                  <a:schemeClr val="accent1"/>
                </a:solidFill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defTabSz="914377"/>
                  <a:endParaRPr lang="en-US"/>
                </a:p>
              </p:txBody>
            </p:sp>
          </p:grpSp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2D57FD4E-D34F-9B45-AF9E-7B29709134F3}"/>
                  </a:ext>
                </a:extLst>
              </p:cNvPr>
              <p:cNvSpPr/>
              <p:nvPr/>
            </p:nvSpPr>
            <p:spPr bwMode="auto">
              <a:xfrm>
                <a:off x="7408334" y="3903394"/>
                <a:ext cx="821902" cy="821902"/>
              </a:xfrm>
              <a:prstGeom prst="ellipse">
                <a:avLst/>
              </a:prstGeom>
              <a:noFill/>
              <a:ln w="9525" cap="flat" cmpd="sng" algn="ctr">
                <a:solidFill>
                  <a:srgbClr val="80808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defTabSz="914377"/>
                <a:endParaRPr lang="en-US"/>
              </a:p>
            </p:txBody>
          </p:sp>
        </p:grpSp>
        <p:sp>
          <p:nvSpPr>
            <p:cNvPr id="94" name="Down Arrow 93">
              <a:extLst>
                <a:ext uri="{FF2B5EF4-FFF2-40B4-BE49-F238E27FC236}">
                  <a16:creationId xmlns:a16="http://schemas.microsoft.com/office/drawing/2014/main" id="{A13DB3CD-3B55-CA4D-BEB8-1D86201D093F}"/>
                </a:ext>
              </a:extLst>
            </p:cNvPr>
            <p:cNvSpPr/>
            <p:nvPr/>
          </p:nvSpPr>
          <p:spPr bwMode="auto">
            <a:xfrm>
              <a:off x="4438868" y="4806619"/>
              <a:ext cx="262466" cy="614931"/>
            </a:xfrm>
            <a:prstGeom prst="downArrow">
              <a:avLst/>
            </a:prstGeom>
            <a:solidFill>
              <a:schemeClr val="accent1"/>
            </a:solidFill>
            <a:ln w="9525" cap="flat" cmpd="sng" algn="ctr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/>
            </a:p>
          </p:txBody>
        </p:sp>
        <p:sp>
          <p:nvSpPr>
            <p:cNvPr id="95" name="Down Arrow 94">
              <a:extLst>
                <a:ext uri="{FF2B5EF4-FFF2-40B4-BE49-F238E27FC236}">
                  <a16:creationId xmlns:a16="http://schemas.microsoft.com/office/drawing/2014/main" id="{6181680E-BF11-734C-B2AB-AA4131E5FD93}"/>
                </a:ext>
              </a:extLst>
            </p:cNvPr>
            <p:cNvSpPr/>
            <p:nvPr/>
          </p:nvSpPr>
          <p:spPr bwMode="auto">
            <a:xfrm flipV="1">
              <a:off x="4438868" y="3922517"/>
              <a:ext cx="262466" cy="614931"/>
            </a:xfrm>
            <a:prstGeom prst="downArrow">
              <a:avLst/>
            </a:prstGeom>
            <a:solidFill>
              <a:schemeClr val="accent1"/>
            </a:solidFill>
            <a:ln w="9525" cap="flat" cmpd="sng" algn="ctr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/>
            </a:p>
          </p:txBody>
        </p: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F6EFF722-75DA-BA48-A1CE-60714261D683}"/>
                </a:ext>
              </a:extLst>
            </p:cNvPr>
            <p:cNvCxnSpPr/>
            <p:nvPr/>
          </p:nvCxnSpPr>
          <p:spPr bwMode="auto">
            <a:xfrm flipH="1" flipV="1">
              <a:off x="4026713" y="5479106"/>
              <a:ext cx="534907" cy="3341"/>
            </a:xfrm>
            <a:prstGeom prst="straightConnector1">
              <a:avLst/>
            </a:prstGeom>
            <a:noFill/>
            <a:ln w="9525" cap="flat" cmpd="sng" algn="ctr">
              <a:solidFill>
                <a:srgbClr val="808080"/>
              </a:solidFill>
              <a:prstDash val="solid"/>
              <a:round/>
              <a:headEnd type="triangle"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A51AB58A-3654-9440-8801-5E75C93B1FC4}"/>
                </a:ext>
              </a:extLst>
            </p:cNvPr>
            <p:cNvCxnSpPr/>
            <p:nvPr/>
          </p:nvCxnSpPr>
          <p:spPr bwMode="auto">
            <a:xfrm flipH="1">
              <a:off x="4569151" y="5484117"/>
              <a:ext cx="1382872" cy="1"/>
            </a:xfrm>
            <a:prstGeom prst="straightConnector1">
              <a:avLst/>
            </a:prstGeom>
            <a:noFill/>
            <a:ln w="9525" cap="flat" cmpd="sng" algn="ctr">
              <a:solidFill>
                <a:srgbClr val="808080"/>
              </a:solidFill>
              <a:prstDash val="solid"/>
              <a:round/>
              <a:headEnd type="triangle"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2CD5E9E7-0005-F545-9F3A-5775A56473E8}"/>
                    </a:ext>
                  </a:extLst>
                </p:cNvPr>
                <p:cNvSpPr txBox="1"/>
                <p:nvPr/>
              </p:nvSpPr>
              <p:spPr>
                <a:xfrm>
                  <a:off x="5020733" y="2852493"/>
                  <a:ext cx="38228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Ω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2CD5E9E7-0005-F545-9F3A-5775A56473E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20733" y="2852493"/>
                  <a:ext cx="382287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56A40FCD-3FAF-2843-ABC3-D2954D1012A9}"/>
                    </a:ext>
                  </a:extLst>
                </p:cNvPr>
                <p:cNvSpPr txBox="1"/>
                <p:nvPr/>
              </p:nvSpPr>
              <p:spPr>
                <a:xfrm>
                  <a:off x="4634940" y="4099189"/>
                  <a:ext cx="38228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0" smtClean="0">
                                <a:latin typeface="Cambria Math" panose="02040503050406030204" pitchFamily="18" charset="0"/>
                              </a:rPr>
                              <m:t>𝐓</m:t>
                            </m:r>
                          </m:e>
                          <m:sub>
                            <m:r>
                              <a:rPr lang="en-US" b="1" i="0" smtClean="0">
                                <a:latin typeface="Cambria Math" panose="02040503050406030204" pitchFamily="18" charset="0"/>
                              </a:rPr>
                              <m:t>𝐏</m:t>
                            </m:r>
                          </m:sub>
                        </m:sSub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56A40FCD-3FAF-2843-ABC3-D2954D1012A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34940" y="4099189"/>
                  <a:ext cx="382287" cy="369332"/>
                </a:xfrm>
                <a:prstGeom prst="rect">
                  <a:avLst/>
                </a:prstGeom>
                <a:blipFill>
                  <a:blip r:embed="rId6"/>
                  <a:stretch>
                    <a:fillRect l="-645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A568F41F-28F7-9E4B-98EA-7048181FE14E}"/>
                    </a:ext>
                  </a:extLst>
                </p:cNvPr>
                <p:cNvSpPr txBox="1"/>
                <p:nvPr/>
              </p:nvSpPr>
              <p:spPr>
                <a:xfrm>
                  <a:off x="4675386" y="4882882"/>
                  <a:ext cx="38228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𝑷</m:t>
                            </m:r>
                          </m:sub>
                        </m:sSub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A568F41F-28F7-9E4B-98EA-7048181FE14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75386" y="4882882"/>
                  <a:ext cx="382287" cy="369332"/>
                </a:xfrm>
                <a:prstGeom prst="rect">
                  <a:avLst/>
                </a:prstGeom>
                <a:blipFill>
                  <a:blip r:embed="rId7"/>
                  <a:stretch>
                    <a:fillRect l="-2258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DBE6A4B2-5D5A-E24E-A917-43952D26E786}"/>
                    </a:ext>
                  </a:extLst>
                </p:cNvPr>
                <p:cNvSpPr txBox="1"/>
                <p:nvPr/>
              </p:nvSpPr>
              <p:spPr>
                <a:xfrm>
                  <a:off x="5197286" y="5395995"/>
                  <a:ext cx="38228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𝒓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𝒄</m:t>
                            </m:r>
                          </m:sub>
                        </m:sSub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DBE6A4B2-5D5A-E24E-A917-43952D26E7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97286" y="5395995"/>
                  <a:ext cx="382287" cy="369332"/>
                </a:xfrm>
                <a:prstGeom prst="rect">
                  <a:avLst/>
                </a:prstGeom>
                <a:blipFill>
                  <a:blip r:embed="rId8"/>
                  <a:stretch>
                    <a:fillRect l="-32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6C12F62E-C7A4-BC40-B713-BBDFEA8EC28E}"/>
                    </a:ext>
                  </a:extLst>
                </p:cNvPr>
                <p:cNvSpPr txBox="1"/>
                <p:nvPr/>
              </p:nvSpPr>
              <p:spPr>
                <a:xfrm>
                  <a:off x="4132124" y="5148119"/>
                  <a:ext cx="38228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6C12F62E-C7A4-BC40-B713-BBDFEA8EC2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32124" y="5148119"/>
                  <a:ext cx="382287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73847053-E8A0-D647-95D6-B66BA2654802}"/>
                  </a:ext>
                </a:extLst>
              </p:cNvPr>
              <p:cNvSpPr txBox="1"/>
              <p:nvPr/>
            </p:nvSpPr>
            <p:spPr>
              <a:xfrm>
                <a:off x="5731329" y="4239596"/>
                <a:ext cx="2383971" cy="92333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???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73847053-E8A0-D647-95D6-B66BA26548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1329" y="4239596"/>
                <a:ext cx="2383971" cy="923330"/>
              </a:xfrm>
              <a:prstGeom prst="rect">
                <a:avLst/>
              </a:prstGeom>
              <a:blipFill>
                <a:blip r:embed="rId10"/>
                <a:stretch>
                  <a:fillRect b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345411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B753A-C781-FA42-8C2E-94BDCCC595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Maximise</a:t>
            </a:r>
            <a:r>
              <a:rPr lang="en-US" dirty="0"/>
              <a:t> Figure of Merit, Minimise Power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AB56A0-AA7C-114C-99F0-28969FB6B00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16</a:t>
            </a:fld>
            <a:endParaRPr lang="en-GB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42F6E39-D39F-2D4E-A4AE-B98FB42D03F5}"/>
              </a:ext>
            </a:extLst>
          </p:cNvPr>
          <p:cNvGrpSpPr/>
          <p:nvPr/>
        </p:nvGrpSpPr>
        <p:grpSpPr>
          <a:xfrm>
            <a:off x="1524000" y="1528277"/>
            <a:ext cx="6096000" cy="4889500"/>
            <a:chOff x="1524000" y="1528277"/>
            <a:chExt cx="6096000" cy="4889500"/>
          </a:xfrm>
        </p:grpSpPr>
        <p:pic>
          <p:nvPicPr>
            <p:cNvPr id="5" name="Picture 4" descr="A close up of a map&#10;&#10;Description automatically generated">
              <a:extLst>
                <a:ext uri="{FF2B5EF4-FFF2-40B4-BE49-F238E27FC236}">
                  <a16:creationId xmlns:a16="http://schemas.microsoft.com/office/drawing/2014/main" id="{9FC1CD39-46B4-B74F-976B-FECFB1FF14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4000" y="1528277"/>
              <a:ext cx="6096000" cy="4889500"/>
            </a:xfrm>
            <a:prstGeom prst="rect">
              <a:avLst/>
            </a:prstGeom>
          </p:spPr>
        </p:pic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5BCF3C4A-EB07-AA4D-87A1-00FAAF6E624E}"/>
                </a:ext>
              </a:extLst>
            </p:cNvPr>
            <p:cNvCxnSpPr/>
            <p:nvPr/>
          </p:nvCxnSpPr>
          <p:spPr bwMode="auto">
            <a:xfrm>
              <a:off x="2158584" y="2308485"/>
              <a:ext cx="374754" cy="0"/>
            </a:xfrm>
            <a:prstGeom prst="line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A425129A-A0A1-B049-90C5-A29C3F133583}"/>
                </a:ext>
              </a:extLst>
            </p:cNvPr>
            <p:cNvSpPr/>
            <p:nvPr/>
          </p:nvSpPr>
          <p:spPr bwMode="auto">
            <a:xfrm>
              <a:off x="3872753" y="3053517"/>
              <a:ext cx="3140405" cy="2490809"/>
            </a:xfrm>
            <a:custGeom>
              <a:avLst/>
              <a:gdLst>
                <a:gd name="connsiteX0" fmla="*/ 0 w 3140405"/>
                <a:gd name="connsiteY0" fmla="*/ 2362545 h 2490809"/>
                <a:gd name="connsiteX1" fmla="*/ 0 w 3140405"/>
                <a:gd name="connsiteY1" fmla="*/ 2362545 h 2490809"/>
                <a:gd name="connsiteX2" fmla="*/ 37238 w 3140405"/>
                <a:gd name="connsiteY2" fmla="*/ 2366682 h 2490809"/>
                <a:gd name="connsiteX3" fmla="*/ 62063 w 3140405"/>
                <a:gd name="connsiteY3" fmla="*/ 2350132 h 2490809"/>
                <a:gd name="connsiteX4" fmla="*/ 99301 w 3140405"/>
                <a:gd name="connsiteY4" fmla="*/ 2325307 h 2490809"/>
                <a:gd name="connsiteX5" fmla="*/ 124127 w 3140405"/>
                <a:gd name="connsiteY5" fmla="*/ 2308756 h 2490809"/>
                <a:gd name="connsiteX6" fmla="*/ 136539 w 3140405"/>
                <a:gd name="connsiteY6" fmla="*/ 2304619 h 2490809"/>
                <a:gd name="connsiteX7" fmla="*/ 173777 w 3140405"/>
                <a:gd name="connsiteY7" fmla="*/ 2275656 h 2490809"/>
                <a:gd name="connsiteX8" fmla="*/ 198603 w 3140405"/>
                <a:gd name="connsiteY8" fmla="*/ 2259106 h 2490809"/>
                <a:gd name="connsiteX9" fmla="*/ 211015 w 3140405"/>
                <a:gd name="connsiteY9" fmla="*/ 2250831 h 2490809"/>
                <a:gd name="connsiteX10" fmla="*/ 223428 w 3140405"/>
                <a:gd name="connsiteY10" fmla="*/ 2246693 h 2490809"/>
                <a:gd name="connsiteX11" fmla="*/ 248253 w 3140405"/>
                <a:gd name="connsiteY11" fmla="*/ 2230143 h 2490809"/>
                <a:gd name="connsiteX12" fmla="*/ 260666 w 3140405"/>
                <a:gd name="connsiteY12" fmla="*/ 2221868 h 2490809"/>
                <a:gd name="connsiteX13" fmla="*/ 281354 w 3140405"/>
                <a:gd name="connsiteY13" fmla="*/ 2201180 h 2490809"/>
                <a:gd name="connsiteX14" fmla="*/ 293766 w 3140405"/>
                <a:gd name="connsiteY14" fmla="*/ 2188767 h 2490809"/>
                <a:gd name="connsiteX15" fmla="*/ 318592 w 3140405"/>
                <a:gd name="connsiteY15" fmla="*/ 2172217 h 2490809"/>
                <a:gd name="connsiteX16" fmla="*/ 331004 w 3140405"/>
                <a:gd name="connsiteY16" fmla="*/ 2163942 h 2490809"/>
                <a:gd name="connsiteX17" fmla="*/ 351692 w 3140405"/>
                <a:gd name="connsiteY17" fmla="*/ 2143254 h 2490809"/>
                <a:gd name="connsiteX18" fmla="*/ 364105 w 3140405"/>
                <a:gd name="connsiteY18" fmla="*/ 2130841 h 2490809"/>
                <a:gd name="connsiteX19" fmla="*/ 376518 w 3140405"/>
                <a:gd name="connsiteY19" fmla="*/ 2122566 h 2490809"/>
                <a:gd name="connsiteX20" fmla="*/ 397205 w 3140405"/>
                <a:gd name="connsiteY20" fmla="*/ 2101878 h 2490809"/>
                <a:gd name="connsiteX21" fmla="*/ 409618 w 3140405"/>
                <a:gd name="connsiteY21" fmla="*/ 2093603 h 2490809"/>
                <a:gd name="connsiteX22" fmla="*/ 434443 w 3140405"/>
                <a:gd name="connsiteY22" fmla="*/ 2068778 h 2490809"/>
                <a:gd name="connsiteX23" fmla="*/ 459269 w 3140405"/>
                <a:gd name="connsiteY23" fmla="*/ 2052228 h 2490809"/>
                <a:gd name="connsiteX24" fmla="*/ 479957 w 3140405"/>
                <a:gd name="connsiteY24" fmla="*/ 2035678 h 2490809"/>
                <a:gd name="connsiteX25" fmla="*/ 500644 w 3140405"/>
                <a:gd name="connsiteY25" fmla="*/ 2023265 h 2490809"/>
                <a:gd name="connsiteX26" fmla="*/ 513057 w 3140405"/>
                <a:gd name="connsiteY26" fmla="*/ 2010852 h 2490809"/>
                <a:gd name="connsiteX27" fmla="*/ 525470 w 3140405"/>
                <a:gd name="connsiteY27" fmla="*/ 2002577 h 2490809"/>
                <a:gd name="connsiteX28" fmla="*/ 533745 w 3140405"/>
                <a:gd name="connsiteY28" fmla="*/ 1990164 h 2490809"/>
                <a:gd name="connsiteX29" fmla="*/ 546157 w 3140405"/>
                <a:gd name="connsiteY29" fmla="*/ 1977752 h 2490809"/>
                <a:gd name="connsiteX30" fmla="*/ 575120 w 3140405"/>
                <a:gd name="connsiteY30" fmla="*/ 1940514 h 2490809"/>
                <a:gd name="connsiteX31" fmla="*/ 599946 w 3140405"/>
                <a:gd name="connsiteY31" fmla="*/ 1928101 h 2490809"/>
                <a:gd name="connsiteX32" fmla="*/ 624771 w 3140405"/>
                <a:gd name="connsiteY32" fmla="*/ 1911551 h 2490809"/>
                <a:gd name="connsiteX33" fmla="*/ 637184 w 3140405"/>
                <a:gd name="connsiteY33" fmla="*/ 1903276 h 2490809"/>
                <a:gd name="connsiteX34" fmla="*/ 649596 w 3140405"/>
                <a:gd name="connsiteY34" fmla="*/ 1890863 h 2490809"/>
                <a:gd name="connsiteX35" fmla="*/ 674422 w 3140405"/>
                <a:gd name="connsiteY35" fmla="*/ 1874313 h 2490809"/>
                <a:gd name="connsiteX36" fmla="*/ 695109 w 3140405"/>
                <a:gd name="connsiteY36" fmla="*/ 1853625 h 2490809"/>
                <a:gd name="connsiteX37" fmla="*/ 728210 w 3140405"/>
                <a:gd name="connsiteY37" fmla="*/ 1824662 h 2490809"/>
                <a:gd name="connsiteX38" fmla="*/ 736485 w 3140405"/>
                <a:gd name="connsiteY38" fmla="*/ 1812250 h 2490809"/>
                <a:gd name="connsiteX39" fmla="*/ 761310 w 3140405"/>
                <a:gd name="connsiteY39" fmla="*/ 1795699 h 2490809"/>
                <a:gd name="connsiteX40" fmla="*/ 769585 w 3140405"/>
                <a:gd name="connsiteY40" fmla="*/ 1783287 h 2490809"/>
                <a:gd name="connsiteX41" fmla="*/ 798548 w 3140405"/>
                <a:gd name="connsiteY41" fmla="*/ 1754324 h 2490809"/>
                <a:gd name="connsiteX42" fmla="*/ 810961 w 3140405"/>
                <a:gd name="connsiteY42" fmla="*/ 1741911 h 2490809"/>
                <a:gd name="connsiteX43" fmla="*/ 823374 w 3140405"/>
                <a:gd name="connsiteY43" fmla="*/ 1729498 h 2490809"/>
                <a:gd name="connsiteX44" fmla="*/ 835786 w 3140405"/>
                <a:gd name="connsiteY44" fmla="*/ 1721223 h 2490809"/>
                <a:gd name="connsiteX45" fmla="*/ 868887 w 3140405"/>
                <a:gd name="connsiteY45" fmla="*/ 1692260 h 2490809"/>
                <a:gd name="connsiteX46" fmla="*/ 885437 w 3140405"/>
                <a:gd name="connsiteY46" fmla="*/ 1667435 h 2490809"/>
                <a:gd name="connsiteX47" fmla="*/ 910262 w 3140405"/>
                <a:gd name="connsiteY47" fmla="*/ 1642610 h 2490809"/>
                <a:gd name="connsiteX48" fmla="*/ 935088 w 3140405"/>
                <a:gd name="connsiteY48" fmla="*/ 1626059 h 2490809"/>
                <a:gd name="connsiteX49" fmla="*/ 947500 w 3140405"/>
                <a:gd name="connsiteY49" fmla="*/ 1617784 h 2490809"/>
                <a:gd name="connsiteX50" fmla="*/ 968188 w 3140405"/>
                <a:gd name="connsiteY50" fmla="*/ 1601234 h 2490809"/>
                <a:gd name="connsiteX51" fmla="*/ 976463 w 3140405"/>
                <a:gd name="connsiteY51" fmla="*/ 1588821 h 2490809"/>
                <a:gd name="connsiteX52" fmla="*/ 980601 w 3140405"/>
                <a:gd name="connsiteY52" fmla="*/ 1576409 h 2490809"/>
                <a:gd name="connsiteX53" fmla="*/ 993014 w 3140405"/>
                <a:gd name="connsiteY53" fmla="*/ 1563996 h 2490809"/>
                <a:gd name="connsiteX54" fmla="*/ 1005426 w 3140405"/>
                <a:gd name="connsiteY54" fmla="*/ 1539171 h 2490809"/>
                <a:gd name="connsiteX55" fmla="*/ 1030252 w 3140405"/>
                <a:gd name="connsiteY55" fmla="*/ 1522621 h 2490809"/>
                <a:gd name="connsiteX56" fmla="*/ 1050939 w 3140405"/>
                <a:gd name="connsiteY56" fmla="*/ 1510208 h 2490809"/>
                <a:gd name="connsiteX57" fmla="*/ 1075765 w 3140405"/>
                <a:gd name="connsiteY57" fmla="*/ 1485383 h 2490809"/>
                <a:gd name="connsiteX58" fmla="*/ 1092315 w 3140405"/>
                <a:gd name="connsiteY58" fmla="*/ 1460557 h 2490809"/>
                <a:gd name="connsiteX59" fmla="*/ 1100590 w 3140405"/>
                <a:gd name="connsiteY59" fmla="*/ 1448145 h 2490809"/>
                <a:gd name="connsiteX60" fmla="*/ 1108865 w 3140405"/>
                <a:gd name="connsiteY60" fmla="*/ 1439869 h 2490809"/>
                <a:gd name="connsiteX61" fmla="*/ 1129553 w 3140405"/>
                <a:gd name="connsiteY61" fmla="*/ 1419182 h 2490809"/>
                <a:gd name="connsiteX62" fmla="*/ 1162653 w 3140405"/>
                <a:gd name="connsiteY62" fmla="*/ 1390219 h 2490809"/>
                <a:gd name="connsiteX63" fmla="*/ 1175066 w 3140405"/>
                <a:gd name="connsiteY63" fmla="*/ 1377806 h 2490809"/>
                <a:gd name="connsiteX64" fmla="*/ 1183341 w 3140405"/>
                <a:gd name="connsiteY64" fmla="*/ 1365393 h 2490809"/>
                <a:gd name="connsiteX65" fmla="*/ 1195754 w 3140405"/>
                <a:gd name="connsiteY65" fmla="*/ 1357118 h 2490809"/>
                <a:gd name="connsiteX66" fmla="*/ 1204029 w 3140405"/>
                <a:gd name="connsiteY66" fmla="*/ 1344706 h 2490809"/>
                <a:gd name="connsiteX67" fmla="*/ 1228854 w 3140405"/>
                <a:gd name="connsiteY67" fmla="*/ 1324018 h 2490809"/>
                <a:gd name="connsiteX68" fmla="*/ 1249542 w 3140405"/>
                <a:gd name="connsiteY68" fmla="*/ 1303330 h 2490809"/>
                <a:gd name="connsiteX69" fmla="*/ 1261955 w 3140405"/>
                <a:gd name="connsiteY69" fmla="*/ 1290917 h 2490809"/>
                <a:gd name="connsiteX70" fmla="*/ 1286780 w 3140405"/>
                <a:gd name="connsiteY70" fmla="*/ 1274367 h 2490809"/>
                <a:gd name="connsiteX71" fmla="*/ 1307468 w 3140405"/>
                <a:gd name="connsiteY71" fmla="*/ 1249542 h 2490809"/>
                <a:gd name="connsiteX72" fmla="*/ 1324018 w 3140405"/>
                <a:gd name="connsiteY72" fmla="*/ 1224716 h 2490809"/>
                <a:gd name="connsiteX73" fmla="*/ 1340568 w 3140405"/>
                <a:gd name="connsiteY73" fmla="*/ 1199891 h 2490809"/>
                <a:gd name="connsiteX74" fmla="*/ 1348843 w 3140405"/>
                <a:gd name="connsiteY74" fmla="*/ 1187478 h 2490809"/>
                <a:gd name="connsiteX75" fmla="*/ 1373669 w 3140405"/>
                <a:gd name="connsiteY75" fmla="*/ 1170928 h 2490809"/>
                <a:gd name="connsiteX76" fmla="*/ 1390219 w 3140405"/>
                <a:gd name="connsiteY76" fmla="*/ 1150240 h 2490809"/>
                <a:gd name="connsiteX77" fmla="*/ 1402632 w 3140405"/>
                <a:gd name="connsiteY77" fmla="*/ 1141965 h 2490809"/>
                <a:gd name="connsiteX78" fmla="*/ 1406769 w 3140405"/>
                <a:gd name="connsiteY78" fmla="*/ 1129553 h 2490809"/>
                <a:gd name="connsiteX79" fmla="*/ 1419182 w 3140405"/>
                <a:gd name="connsiteY79" fmla="*/ 1121278 h 2490809"/>
                <a:gd name="connsiteX80" fmla="*/ 1427457 w 3140405"/>
                <a:gd name="connsiteY80" fmla="*/ 1113002 h 2490809"/>
                <a:gd name="connsiteX81" fmla="*/ 1444007 w 3140405"/>
                <a:gd name="connsiteY81" fmla="*/ 1088177 h 2490809"/>
                <a:gd name="connsiteX82" fmla="*/ 1452282 w 3140405"/>
                <a:gd name="connsiteY82" fmla="*/ 1075764 h 2490809"/>
                <a:gd name="connsiteX83" fmla="*/ 1477108 w 3140405"/>
                <a:gd name="connsiteY83" fmla="*/ 1059214 h 2490809"/>
                <a:gd name="connsiteX84" fmla="*/ 1485383 w 3140405"/>
                <a:gd name="connsiteY84" fmla="*/ 1046802 h 2490809"/>
                <a:gd name="connsiteX85" fmla="*/ 1506071 w 3140405"/>
                <a:gd name="connsiteY85" fmla="*/ 1026114 h 2490809"/>
                <a:gd name="connsiteX86" fmla="*/ 1535033 w 3140405"/>
                <a:gd name="connsiteY86" fmla="*/ 993013 h 2490809"/>
                <a:gd name="connsiteX87" fmla="*/ 1543309 w 3140405"/>
                <a:gd name="connsiteY87" fmla="*/ 980601 h 2490809"/>
                <a:gd name="connsiteX88" fmla="*/ 1547446 w 3140405"/>
                <a:gd name="connsiteY88" fmla="*/ 968188 h 2490809"/>
                <a:gd name="connsiteX89" fmla="*/ 1563996 w 3140405"/>
                <a:gd name="connsiteY89" fmla="*/ 943363 h 2490809"/>
                <a:gd name="connsiteX90" fmla="*/ 1580547 w 3140405"/>
                <a:gd name="connsiteY90" fmla="*/ 922675 h 2490809"/>
                <a:gd name="connsiteX91" fmla="*/ 1584684 w 3140405"/>
                <a:gd name="connsiteY91" fmla="*/ 910262 h 2490809"/>
                <a:gd name="connsiteX92" fmla="*/ 1617785 w 3140405"/>
                <a:gd name="connsiteY92" fmla="*/ 881299 h 2490809"/>
                <a:gd name="connsiteX93" fmla="*/ 1638472 w 3140405"/>
                <a:gd name="connsiteY93" fmla="*/ 856474 h 2490809"/>
                <a:gd name="connsiteX94" fmla="*/ 1655023 w 3140405"/>
                <a:gd name="connsiteY94" fmla="*/ 831649 h 2490809"/>
                <a:gd name="connsiteX95" fmla="*/ 1663298 w 3140405"/>
                <a:gd name="connsiteY95" fmla="*/ 823373 h 2490809"/>
                <a:gd name="connsiteX96" fmla="*/ 1671573 w 3140405"/>
                <a:gd name="connsiteY96" fmla="*/ 810961 h 2490809"/>
                <a:gd name="connsiteX97" fmla="*/ 1692261 w 3140405"/>
                <a:gd name="connsiteY97" fmla="*/ 790273 h 2490809"/>
                <a:gd name="connsiteX98" fmla="*/ 1704673 w 3140405"/>
                <a:gd name="connsiteY98" fmla="*/ 765448 h 2490809"/>
                <a:gd name="connsiteX99" fmla="*/ 1717086 w 3140405"/>
                <a:gd name="connsiteY99" fmla="*/ 753035 h 2490809"/>
                <a:gd name="connsiteX100" fmla="*/ 1725361 w 3140405"/>
                <a:gd name="connsiteY100" fmla="*/ 740622 h 2490809"/>
                <a:gd name="connsiteX101" fmla="*/ 1750186 w 3140405"/>
                <a:gd name="connsiteY101" fmla="*/ 715797 h 2490809"/>
                <a:gd name="connsiteX102" fmla="*/ 1766737 w 3140405"/>
                <a:gd name="connsiteY102" fmla="*/ 695109 h 2490809"/>
                <a:gd name="connsiteX103" fmla="*/ 1775012 w 3140405"/>
                <a:gd name="connsiteY103" fmla="*/ 682697 h 2490809"/>
                <a:gd name="connsiteX104" fmla="*/ 1791562 w 3140405"/>
                <a:gd name="connsiteY104" fmla="*/ 662009 h 2490809"/>
                <a:gd name="connsiteX105" fmla="*/ 1803975 w 3140405"/>
                <a:gd name="connsiteY105" fmla="*/ 641321 h 2490809"/>
                <a:gd name="connsiteX106" fmla="*/ 1820525 w 3140405"/>
                <a:gd name="connsiteY106" fmla="*/ 616496 h 2490809"/>
                <a:gd name="connsiteX107" fmla="*/ 1828800 w 3140405"/>
                <a:gd name="connsiteY107" fmla="*/ 604083 h 2490809"/>
                <a:gd name="connsiteX108" fmla="*/ 1841213 w 3140405"/>
                <a:gd name="connsiteY108" fmla="*/ 591670 h 2490809"/>
                <a:gd name="connsiteX109" fmla="*/ 1861900 w 3140405"/>
                <a:gd name="connsiteY109" fmla="*/ 566845 h 2490809"/>
                <a:gd name="connsiteX110" fmla="*/ 1882588 w 3140405"/>
                <a:gd name="connsiteY110" fmla="*/ 529607 h 2490809"/>
                <a:gd name="connsiteX111" fmla="*/ 1890863 w 3140405"/>
                <a:gd name="connsiteY111" fmla="*/ 517194 h 2490809"/>
                <a:gd name="connsiteX112" fmla="*/ 1915689 w 3140405"/>
                <a:gd name="connsiteY112" fmla="*/ 492369 h 2490809"/>
                <a:gd name="connsiteX113" fmla="*/ 1923964 w 3140405"/>
                <a:gd name="connsiteY113" fmla="*/ 479956 h 2490809"/>
                <a:gd name="connsiteX114" fmla="*/ 1944652 w 3140405"/>
                <a:gd name="connsiteY114" fmla="*/ 459269 h 2490809"/>
                <a:gd name="connsiteX115" fmla="*/ 1952927 w 3140405"/>
                <a:gd name="connsiteY115" fmla="*/ 450993 h 2490809"/>
                <a:gd name="connsiteX116" fmla="*/ 1961202 w 3140405"/>
                <a:gd name="connsiteY116" fmla="*/ 438581 h 2490809"/>
                <a:gd name="connsiteX117" fmla="*/ 1981890 w 3140405"/>
                <a:gd name="connsiteY117" fmla="*/ 417893 h 2490809"/>
                <a:gd name="connsiteX118" fmla="*/ 2010852 w 3140405"/>
                <a:gd name="connsiteY118" fmla="*/ 384793 h 2490809"/>
                <a:gd name="connsiteX119" fmla="*/ 2056366 w 3140405"/>
                <a:gd name="connsiteY119" fmla="*/ 372380 h 2490809"/>
                <a:gd name="connsiteX120" fmla="*/ 2081191 w 3140405"/>
                <a:gd name="connsiteY120" fmla="*/ 359967 h 2490809"/>
                <a:gd name="connsiteX121" fmla="*/ 2118429 w 3140405"/>
                <a:gd name="connsiteY121" fmla="*/ 351692 h 2490809"/>
                <a:gd name="connsiteX122" fmla="*/ 2143254 w 3140405"/>
                <a:gd name="connsiteY122" fmla="*/ 343417 h 2490809"/>
                <a:gd name="connsiteX123" fmla="*/ 2155667 w 3140405"/>
                <a:gd name="connsiteY123" fmla="*/ 339279 h 2490809"/>
                <a:gd name="connsiteX124" fmla="*/ 2180492 w 3140405"/>
                <a:gd name="connsiteY124" fmla="*/ 322729 h 2490809"/>
                <a:gd name="connsiteX125" fmla="*/ 2205318 w 3140405"/>
                <a:gd name="connsiteY125" fmla="*/ 314454 h 2490809"/>
                <a:gd name="connsiteX126" fmla="*/ 2234280 w 3140405"/>
                <a:gd name="connsiteY126" fmla="*/ 306179 h 2490809"/>
                <a:gd name="connsiteX127" fmla="*/ 2246693 w 3140405"/>
                <a:gd name="connsiteY127" fmla="*/ 297904 h 2490809"/>
                <a:gd name="connsiteX128" fmla="*/ 2288069 w 3140405"/>
                <a:gd name="connsiteY128" fmla="*/ 285491 h 2490809"/>
                <a:gd name="connsiteX129" fmla="*/ 2312894 w 3140405"/>
                <a:gd name="connsiteY129" fmla="*/ 277216 h 2490809"/>
                <a:gd name="connsiteX130" fmla="*/ 2325307 w 3140405"/>
                <a:gd name="connsiteY130" fmla="*/ 273078 h 2490809"/>
                <a:gd name="connsiteX131" fmla="*/ 2341857 w 3140405"/>
                <a:gd name="connsiteY131" fmla="*/ 268941 h 2490809"/>
                <a:gd name="connsiteX132" fmla="*/ 2366682 w 3140405"/>
                <a:gd name="connsiteY132" fmla="*/ 260666 h 2490809"/>
                <a:gd name="connsiteX133" fmla="*/ 2395645 w 3140405"/>
                <a:gd name="connsiteY133" fmla="*/ 252391 h 2490809"/>
                <a:gd name="connsiteX134" fmla="*/ 2432883 w 3140405"/>
                <a:gd name="connsiteY134" fmla="*/ 248253 h 2490809"/>
                <a:gd name="connsiteX135" fmla="*/ 2445296 w 3140405"/>
                <a:gd name="connsiteY135" fmla="*/ 244116 h 2490809"/>
                <a:gd name="connsiteX136" fmla="*/ 2453571 w 3140405"/>
                <a:gd name="connsiteY136" fmla="*/ 235840 h 2490809"/>
                <a:gd name="connsiteX137" fmla="*/ 2486671 w 3140405"/>
                <a:gd name="connsiteY137" fmla="*/ 227565 h 2490809"/>
                <a:gd name="connsiteX138" fmla="*/ 2532185 w 3140405"/>
                <a:gd name="connsiteY138" fmla="*/ 219290 h 2490809"/>
                <a:gd name="connsiteX139" fmla="*/ 2548735 w 3140405"/>
                <a:gd name="connsiteY139" fmla="*/ 215153 h 2490809"/>
                <a:gd name="connsiteX140" fmla="*/ 2573560 w 3140405"/>
                <a:gd name="connsiteY140" fmla="*/ 206878 h 2490809"/>
                <a:gd name="connsiteX141" fmla="*/ 2594248 w 3140405"/>
                <a:gd name="connsiteY141" fmla="*/ 202740 h 2490809"/>
                <a:gd name="connsiteX142" fmla="*/ 2606661 w 3140405"/>
                <a:gd name="connsiteY142" fmla="*/ 194465 h 2490809"/>
                <a:gd name="connsiteX143" fmla="*/ 2635623 w 3140405"/>
                <a:gd name="connsiteY143" fmla="*/ 186190 h 2490809"/>
                <a:gd name="connsiteX144" fmla="*/ 2660449 w 3140405"/>
                <a:gd name="connsiteY144" fmla="*/ 177915 h 2490809"/>
                <a:gd name="connsiteX145" fmla="*/ 2672861 w 3140405"/>
                <a:gd name="connsiteY145" fmla="*/ 169640 h 2490809"/>
                <a:gd name="connsiteX146" fmla="*/ 2697687 w 3140405"/>
                <a:gd name="connsiteY146" fmla="*/ 161364 h 2490809"/>
                <a:gd name="connsiteX147" fmla="*/ 2726650 w 3140405"/>
                <a:gd name="connsiteY147" fmla="*/ 144814 h 2490809"/>
                <a:gd name="connsiteX148" fmla="*/ 2751475 w 3140405"/>
                <a:gd name="connsiteY148" fmla="*/ 136539 h 2490809"/>
                <a:gd name="connsiteX149" fmla="*/ 2763888 w 3140405"/>
                <a:gd name="connsiteY149" fmla="*/ 128264 h 2490809"/>
                <a:gd name="connsiteX150" fmla="*/ 2776300 w 3140405"/>
                <a:gd name="connsiteY150" fmla="*/ 124126 h 2490809"/>
                <a:gd name="connsiteX151" fmla="*/ 2788713 w 3140405"/>
                <a:gd name="connsiteY151" fmla="*/ 115851 h 2490809"/>
                <a:gd name="connsiteX152" fmla="*/ 2813538 w 3140405"/>
                <a:gd name="connsiteY152" fmla="*/ 107576 h 2490809"/>
                <a:gd name="connsiteX153" fmla="*/ 2838364 w 3140405"/>
                <a:gd name="connsiteY153" fmla="*/ 95164 h 2490809"/>
                <a:gd name="connsiteX154" fmla="*/ 2883877 w 3140405"/>
                <a:gd name="connsiteY154" fmla="*/ 91026 h 2490809"/>
                <a:gd name="connsiteX155" fmla="*/ 2908702 w 3140405"/>
                <a:gd name="connsiteY155" fmla="*/ 86888 h 2490809"/>
                <a:gd name="connsiteX156" fmla="*/ 2945940 w 3140405"/>
                <a:gd name="connsiteY156" fmla="*/ 82751 h 2490809"/>
                <a:gd name="connsiteX157" fmla="*/ 3008004 w 3140405"/>
                <a:gd name="connsiteY157" fmla="*/ 62063 h 2490809"/>
                <a:gd name="connsiteX158" fmla="*/ 3032829 w 3140405"/>
                <a:gd name="connsiteY158" fmla="*/ 53788 h 2490809"/>
                <a:gd name="connsiteX159" fmla="*/ 3074204 w 3140405"/>
                <a:gd name="connsiteY159" fmla="*/ 33100 h 2490809"/>
                <a:gd name="connsiteX160" fmla="*/ 3086617 w 3140405"/>
                <a:gd name="connsiteY160" fmla="*/ 24825 h 2490809"/>
                <a:gd name="connsiteX161" fmla="*/ 3111442 w 3140405"/>
                <a:gd name="connsiteY161" fmla="*/ 16550 h 2490809"/>
                <a:gd name="connsiteX162" fmla="*/ 3123855 w 3140405"/>
                <a:gd name="connsiteY162" fmla="*/ 12412 h 2490809"/>
                <a:gd name="connsiteX163" fmla="*/ 3140405 w 3140405"/>
                <a:gd name="connsiteY163" fmla="*/ 0 h 2490809"/>
                <a:gd name="connsiteX164" fmla="*/ 3140405 w 3140405"/>
                <a:gd name="connsiteY164" fmla="*/ 724072 h 2490809"/>
                <a:gd name="connsiteX165" fmla="*/ 3103167 w 3140405"/>
                <a:gd name="connsiteY165" fmla="*/ 732347 h 2490809"/>
                <a:gd name="connsiteX166" fmla="*/ 3090755 w 3140405"/>
                <a:gd name="connsiteY166" fmla="*/ 740622 h 2490809"/>
                <a:gd name="connsiteX167" fmla="*/ 3078342 w 3140405"/>
                <a:gd name="connsiteY167" fmla="*/ 744760 h 2490809"/>
                <a:gd name="connsiteX168" fmla="*/ 3053517 w 3140405"/>
                <a:gd name="connsiteY168" fmla="*/ 761310 h 2490809"/>
                <a:gd name="connsiteX169" fmla="*/ 3041104 w 3140405"/>
                <a:gd name="connsiteY169" fmla="*/ 769585 h 2490809"/>
                <a:gd name="connsiteX170" fmla="*/ 3028691 w 3140405"/>
                <a:gd name="connsiteY170" fmla="*/ 777860 h 2490809"/>
                <a:gd name="connsiteX171" fmla="*/ 3012141 w 3140405"/>
                <a:gd name="connsiteY171" fmla="*/ 802686 h 2490809"/>
                <a:gd name="connsiteX172" fmla="*/ 3003866 w 3140405"/>
                <a:gd name="connsiteY172" fmla="*/ 815098 h 2490809"/>
                <a:gd name="connsiteX173" fmla="*/ 2991453 w 3140405"/>
                <a:gd name="connsiteY173" fmla="*/ 823373 h 2490809"/>
                <a:gd name="connsiteX174" fmla="*/ 2970766 w 3140405"/>
                <a:gd name="connsiteY174" fmla="*/ 835786 h 2490809"/>
                <a:gd name="connsiteX175" fmla="*/ 2950078 w 3140405"/>
                <a:gd name="connsiteY175" fmla="*/ 852336 h 2490809"/>
                <a:gd name="connsiteX176" fmla="*/ 2937665 w 3140405"/>
                <a:gd name="connsiteY176" fmla="*/ 864749 h 2490809"/>
                <a:gd name="connsiteX177" fmla="*/ 2925252 w 3140405"/>
                <a:gd name="connsiteY177" fmla="*/ 868887 h 2490809"/>
                <a:gd name="connsiteX178" fmla="*/ 2900427 w 3140405"/>
                <a:gd name="connsiteY178" fmla="*/ 885437 h 2490809"/>
                <a:gd name="connsiteX179" fmla="*/ 2900427 w 3140405"/>
                <a:gd name="connsiteY179" fmla="*/ 885437 h 2490809"/>
                <a:gd name="connsiteX180" fmla="*/ 2888014 w 3140405"/>
                <a:gd name="connsiteY180" fmla="*/ 897850 h 2490809"/>
                <a:gd name="connsiteX181" fmla="*/ 2863189 w 3140405"/>
                <a:gd name="connsiteY181" fmla="*/ 914400 h 2490809"/>
                <a:gd name="connsiteX182" fmla="*/ 2825951 w 3140405"/>
                <a:gd name="connsiteY182" fmla="*/ 939225 h 2490809"/>
                <a:gd name="connsiteX183" fmla="*/ 2788713 w 3140405"/>
                <a:gd name="connsiteY183" fmla="*/ 964050 h 2490809"/>
                <a:gd name="connsiteX184" fmla="*/ 2776300 w 3140405"/>
                <a:gd name="connsiteY184" fmla="*/ 972326 h 2490809"/>
                <a:gd name="connsiteX185" fmla="*/ 2763888 w 3140405"/>
                <a:gd name="connsiteY185" fmla="*/ 976463 h 2490809"/>
                <a:gd name="connsiteX186" fmla="*/ 2739062 w 3140405"/>
                <a:gd name="connsiteY186" fmla="*/ 993013 h 2490809"/>
                <a:gd name="connsiteX187" fmla="*/ 2714237 w 3140405"/>
                <a:gd name="connsiteY187" fmla="*/ 1001288 h 2490809"/>
                <a:gd name="connsiteX188" fmla="*/ 2693549 w 3140405"/>
                <a:gd name="connsiteY188" fmla="*/ 1017839 h 2490809"/>
                <a:gd name="connsiteX189" fmla="*/ 2681137 w 3140405"/>
                <a:gd name="connsiteY189" fmla="*/ 1030251 h 2490809"/>
                <a:gd name="connsiteX190" fmla="*/ 2668724 w 3140405"/>
                <a:gd name="connsiteY190" fmla="*/ 1038526 h 2490809"/>
                <a:gd name="connsiteX191" fmla="*/ 2660449 w 3140405"/>
                <a:gd name="connsiteY191" fmla="*/ 1046802 h 2490809"/>
                <a:gd name="connsiteX192" fmla="*/ 2635623 w 3140405"/>
                <a:gd name="connsiteY192" fmla="*/ 1063352 h 2490809"/>
                <a:gd name="connsiteX193" fmla="*/ 2610798 w 3140405"/>
                <a:gd name="connsiteY193" fmla="*/ 1079902 h 2490809"/>
                <a:gd name="connsiteX194" fmla="*/ 2598385 w 3140405"/>
                <a:gd name="connsiteY194" fmla="*/ 1088177 h 2490809"/>
                <a:gd name="connsiteX195" fmla="*/ 2577698 w 3140405"/>
                <a:gd name="connsiteY195" fmla="*/ 1108865 h 2490809"/>
                <a:gd name="connsiteX196" fmla="*/ 2552872 w 3140405"/>
                <a:gd name="connsiteY196" fmla="*/ 1129553 h 2490809"/>
                <a:gd name="connsiteX197" fmla="*/ 2544597 w 3140405"/>
                <a:gd name="connsiteY197" fmla="*/ 1141965 h 2490809"/>
                <a:gd name="connsiteX198" fmla="*/ 2519772 w 3140405"/>
                <a:gd name="connsiteY198" fmla="*/ 1150240 h 2490809"/>
                <a:gd name="connsiteX199" fmla="*/ 2507359 w 3140405"/>
                <a:gd name="connsiteY199" fmla="*/ 1154378 h 2490809"/>
                <a:gd name="connsiteX200" fmla="*/ 2494947 w 3140405"/>
                <a:gd name="connsiteY200" fmla="*/ 1158516 h 2490809"/>
                <a:gd name="connsiteX201" fmla="*/ 2470121 w 3140405"/>
                <a:gd name="connsiteY201" fmla="*/ 1170928 h 2490809"/>
                <a:gd name="connsiteX202" fmla="*/ 2437021 w 3140405"/>
                <a:gd name="connsiteY202" fmla="*/ 1199891 h 2490809"/>
                <a:gd name="connsiteX203" fmla="*/ 2432883 w 3140405"/>
                <a:gd name="connsiteY203" fmla="*/ 1212304 h 2490809"/>
                <a:gd name="connsiteX204" fmla="*/ 2420471 w 3140405"/>
                <a:gd name="connsiteY204" fmla="*/ 1220579 h 2490809"/>
                <a:gd name="connsiteX205" fmla="*/ 2412195 w 3140405"/>
                <a:gd name="connsiteY205" fmla="*/ 1228854 h 2490809"/>
                <a:gd name="connsiteX206" fmla="*/ 2399783 w 3140405"/>
                <a:gd name="connsiteY206" fmla="*/ 1237129 h 2490809"/>
                <a:gd name="connsiteX207" fmla="*/ 2387370 w 3140405"/>
                <a:gd name="connsiteY207" fmla="*/ 1249542 h 2490809"/>
                <a:gd name="connsiteX208" fmla="*/ 2374957 w 3140405"/>
                <a:gd name="connsiteY208" fmla="*/ 1257817 h 2490809"/>
                <a:gd name="connsiteX209" fmla="*/ 2345995 w 3140405"/>
                <a:gd name="connsiteY209" fmla="*/ 1274367 h 2490809"/>
                <a:gd name="connsiteX210" fmla="*/ 2325307 w 3140405"/>
                <a:gd name="connsiteY210" fmla="*/ 1286780 h 2490809"/>
                <a:gd name="connsiteX211" fmla="*/ 2300481 w 3140405"/>
                <a:gd name="connsiteY211" fmla="*/ 1303330 h 2490809"/>
                <a:gd name="connsiteX212" fmla="*/ 2288069 w 3140405"/>
                <a:gd name="connsiteY212" fmla="*/ 1311605 h 2490809"/>
                <a:gd name="connsiteX213" fmla="*/ 2263243 w 3140405"/>
                <a:gd name="connsiteY213" fmla="*/ 1324018 h 2490809"/>
                <a:gd name="connsiteX214" fmla="*/ 2234280 w 3140405"/>
                <a:gd name="connsiteY214" fmla="*/ 1336431 h 2490809"/>
                <a:gd name="connsiteX215" fmla="*/ 2221868 w 3140405"/>
                <a:gd name="connsiteY215" fmla="*/ 1348843 h 2490809"/>
                <a:gd name="connsiteX216" fmla="*/ 2209455 w 3140405"/>
                <a:gd name="connsiteY216" fmla="*/ 1357118 h 2490809"/>
                <a:gd name="connsiteX217" fmla="*/ 2197042 w 3140405"/>
                <a:gd name="connsiteY217" fmla="*/ 1381944 h 2490809"/>
                <a:gd name="connsiteX218" fmla="*/ 2172217 w 3140405"/>
                <a:gd name="connsiteY218" fmla="*/ 1394356 h 2490809"/>
                <a:gd name="connsiteX219" fmla="*/ 2134979 w 3140405"/>
                <a:gd name="connsiteY219" fmla="*/ 1415044 h 2490809"/>
                <a:gd name="connsiteX220" fmla="*/ 2097741 w 3140405"/>
                <a:gd name="connsiteY220" fmla="*/ 1435732 h 2490809"/>
                <a:gd name="connsiteX221" fmla="*/ 2085328 w 3140405"/>
                <a:gd name="connsiteY221" fmla="*/ 1448145 h 2490809"/>
                <a:gd name="connsiteX222" fmla="*/ 2035678 w 3140405"/>
                <a:gd name="connsiteY222" fmla="*/ 1472970 h 2490809"/>
                <a:gd name="connsiteX223" fmla="*/ 1998440 w 3140405"/>
                <a:gd name="connsiteY223" fmla="*/ 1506070 h 2490809"/>
                <a:gd name="connsiteX224" fmla="*/ 1990165 w 3140405"/>
                <a:gd name="connsiteY224" fmla="*/ 1518483 h 2490809"/>
                <a:gd name="connsiteX225" fmla="*/ 1965339 w 3140405"/>
                <a:gd name="connsiteY225" fmla="*/ 1530896 h 2490809"/>
                <a:gd name="connsiteX226" fmla="*/ 1940514 w 3140405"/>
                <a:gd name="connsiteY226" fmla="*/ 1543308 h 2490809"/>
                <a:gd name="connsiteX227" fmla="*/ 1928101 w 3140405"/>
                <a:gd name="connsiteY227" fmla="*/ 1551583 h 2490809"/>
                <a:gd name="connsiteX228" fmla="*/ 1919826 w 3140405"/>
                <a:gd name="connsiteY228" fmla="*/ 1559859 h 2490809"/>
                <a:gd name="connsiteX229" fmla="*/ 1907414 w 3140405"/>
                <a:gd name="connsiteY229" fmla="*/ 1563996 h 2490809"/>
                <a:gd name="connsiteX230" fmla="*/ 1886726 w 3140405"/>
                <a:gd name="connsiteY230" fmla="*/ 1576409 h 2490809"/>
                <a:gd name="connsiteX231" fmla="*/ 1861900 w 3140405"/>
                <a:gd name="connsiteY231" fmla="*/ 1592959 h 2490809"/>
                <a:gd name="connsiteX232" fmla="*/ 1832937 w 3140405"/>
                <a:gd name="connsiteY232" fmla="*/ 1613647 h 2490809"/>
                <a:gd name="connsiteX233" fmla="*/ 1808112 w 3140405"/>
                <a:gd name="connsiteY233" fmla="*/ 1630197 h 2490809"/>
                <a:gd name="connsiteX234" fmla="*/ 1795699 w 3140405"/>
                <a:gd name="connsiteY234" fmla="*/ 1634335 h 2490809"/>
                <a:gd name="connsiteX235" fmla="*/ 1770874 w 3140405"/>
                <a:gd name="connsiteY235" fmla="*/ 1650885 h 2490809"/>
                <a:gd name="connsiteX236" fmla="*/ 1758461 w 3140405"/>
                <a:gd name="connsiteY236" fmla="*/ 1659160 h 2490809"/>
                <a:gd name="connsiteX237" fmla="*/ 1746049 w 3140405"/>
                <a:gd name="connsiteY237" fmla="*/ 1663297 h 2490809"/>
                <a:gd name="connsiteX238" fmla="*/ 1733636 w 3140405"/>
                <a:gd name="connsiteY238" fmla="*/ 1671573 h 2490809"/>
                <a:gd name="connsiteX239" fmla="*/ 1721223 w 3140405"/>
                <a:gd name="connsiteY239" fmla="*/ 1675710 h 2490809"/>
                <a:gd name="connsiteX240" fmla="*/ 1683985 w 3140405"/>
                <a:gd name="connsiteY240" fmla="*/ 1704673 h 2490809"/>
                <a:gd name="connsiteX241" fmla="*/ 1659160 w 3140405"/>
                <a:gd name="connsiteY241" fmla="*/ 1717086 h 2490809"/>
                <a:gd name="connsiteX242" fmla="*/ 1646747 w 3140405"/>
                <a:gd name="connsiteY242" fmla="*/ 1725361 h 2490809"/>
                <a:gd name="connsiteX243" fmla="*/ 1621922 w 3140405"/>
                <a:gd name="connsiteY243" fmla="*/ 1733636 h 2490809"/>
                <a:gd name="connsiteX244" fmla="*/ 1609509 w 3140405"/>
                <a:gd name="connsiteY244" fmla="*/ 1737773 h 2490809"/>
                <a:gd name="connsiteX245" fmla="*/ 1572271 w 3140405"/>
                <a:gd name="connsiteY245" fmla="*/ 1758461 h 2490809"/>
                <a:gd name="connsiteX246" fmla="*/ 1535033 w 3140405"/>
                <a:gd name="connsiteY246" fmla="*/ 1779149 h 2490809"/>
                <a:gd name="connsiteX247" fmla="*/ 1526758 w 3140405"/>
                <a:gd name="connsiteY247" fmla="*/ 1791562 h 2490809"/>
                <a:gd name="connsiteX248" fmla="*/ 1489520 w 3140405"/>
                <a:gd name="connsiteY248" fmla="*/ 1812250 h 2490809"/>
                <a:gd name="connsiteX249" fmla="*/ 1464695 w 3140405"/>
                <a:gd name="connsiteY249" fmla="*/ 1832937 h 2490809"/>
                <a:gd name="connsiteX250" fmla="*/ 1452282 w 3140405"/>
                <a:gd name="connsiteY250" fmla="*/ 1837075 h 2490809"/>
                <a:gd name="connsiteX251" fmla="*/ 1427457 w 3140405"/>
                <a:gd name="connsiteY251" fmla="*/ 1853625 h 2490809"/>
                <a:gd name="connsiteX252" fmla="*/ 1394357 w 3140405"/>
                <a:gd name="connsiteY252" fmla="*/ 1866038 h 2490809"/>
                <a:gd name="connsiteX253" fmla="*/ 1373669 w 3140405"/>
                <a:gd name="connsiteY253" fmla="*/ 1878450 h 2490809"/>
                <a:gd name="connsiteX254" fmla="*/ 1336431 w 3140405"/>
                <a:gd name="connsiteY254" fmla="*/ 1899138 h 2490809"/>
                <a:gd name="connsiteX255" fmla="*/ 1286780 w 3140405"/>
                <a:gd name="connsiteY255" fmla="*/ 1940514 h 2490809"/>
                <a:gd name="connsiteX256" fmla="*/ 1274367 w 3140405"/>
                <a:gd name="connsiteY256" fmla="*/ 1948789 h 2490809"/>
                <a:gd name="connsiteX257" fmla="*/ 1249542 w 3140405"/>
                <a:gd name="connsiteY257" fmla="*/ 1957064 h 2490809"/>
                <a:gd name="connsiteX258" fmla="*/ 1216442 w 3140405"/>
                <a:gd name="connsiteY258" fmla="*/ 1981889 h 2490809"/>
                <a:gd name="connsiteX259" fmla="*/ 1204029 w 3140405"/>
                <a:gd name="connsiteY259" fmla="*/ 1986027 h 2490809"/>
                <a:gd name="connsiteX260" fmla="*/ 1179204 w 3140405"/>
                <a:gd name="connsiteY260" fmla="*/ 2002577 h 2490809"/>
                <a:gd name="connsiteX261" fmla="*/ 1154378 w 3140405"/>
                <a:gd name="connsiteY261" fmla="*/ 2014990 h 2490809"/>
                <a:gd name="connsiteX262" fmla="*/ 1141966 w 3140405"/>
                <a:gd name="connsiteY262" fmla="*/ 2019127 h 2490809"/>
                <a:gd name="connsiteX263" fmla="*/ 1129553 w 3140405"/>
                <a:gd name="connsiteY263" fmla="*/ 2027402 h 2490809"/>
                <a:gd name="connsiteX264" fmla="*/ 1117140 w 3140405"/>
                <a:gd name="connsiteY264" fmla="*/ 2031540 h 2490809"/>
                <a:gd name="connsiteX265" fmla="*/ 1088177 w 3140405"/>
                <a:gd name="connsiteY265" fmla="*/ 2048090 h 2490809"/>
                <a:gd name="connsiteX266" fmla="*/ 1075765 w 3140405"/>
                <a:gd name="connsiteY266" fmla="*/ 2060503 h 2490809"/>
                <a:gd name="connsiteX267" fmla="*/ 1050939 w 3140405"/>
                <a:gd name="connsiteY267" fmla="*/ 2072916 h 2490809"/>
                <a:gd name="connsiteX268" fmla="*/ 1017839 w 3140405"/>
                <a:gd name="connsiteY268" fmla="*/ 2085328 h 2490809"/>
                <a:gd name="connsiteX269" fmla="*/ 980601 w 3140405"/>
                <a:gd name="connsiteY269" fmla="*/ 2106016 h 2490809"/>
                <a:gd name="connsiteX270" fmla="*/ 955776 w 3140405"/>
                <a:gd name="connsiteY270" fmla="*/ 2122566 h 2490809"/>
                <a:gd name="connsiteX271" fmla="*/ 922675 w 3140405"/>
                <a:gd name="connsiteY271" fmla="*/ 2147392 h 2490809"/>
                <a:gd name="connsiteX272" fmla="*/ 897850 w 3140405"/>
                <a:gd name="connsiteY272" fmla="*/ 2155667 h 2490809"/>
                <a:gd name="connsiteX273" fmla="*/ 885437 w 3140405"/>
                <a:gd name="connsiteY273" fmla="*/ 2159804 h 2490809"/>
                <a:gd name="connsiteX274" fmla="*/ 873024 w 3140405"/>
                <a:gd name="connsiteY274" fmla="*/ 2168079 h 2490809"/>
                <a:gd name="connsiteX275" fmla="*/ 848199 w 3140405"/>
                <a:gd name="connsiteY275" fmla="*/ 2176354 h 2490809"/>
                <a:gd name="connsiteX276" fmla="*/ 835786 w 3140405"/>
                <a:gd name="connsiteY276" fmla="*/ 2180492 h 2490809"/>
                <a:gd name="connsiteX277" fmla="*/ 823374 w 3140405"/>
                <a:gd name="connsiteY277" fmla="*/ 2184630 h 2490809"/>
                <a:gd name="connsiteX278" fmla="*/ 810961 w 3140405"/>
                <a:gd name="connsiteY278" fmla="*/ 2188767 h 2490809"/>
                <a:gd name="connsiteX279" fmla="*/ 798548 w 3140405"/>
                <a:gd name="connsiteY279" fmla="*/ 2197042 h 2490809"/>
                <a:gd name="connsiteX280" fmla="*/ 786136 w 3140405"/>
                <a:gd name="connsiteY280" fmla="*/ 2201180 h 2490809"/>
                <a:gd name="connsiteX281" fmla="*/ 761310 w 3140405"/>
                <a:gd name="connsiteY281" fmla="*/ 2217730 h 2490809"/>
                <a:gd name="connsiteX282" fmla="*/ 736485 w 3140405"/>
                <a:gd name="connsiteY282" fmla="*/ 2234280 h 2490809"/>
                <a:gd name="connsiteX283" fmla="*/ 724072 w 3140405"/>
                <a:gd name="connsiteY283" fmla="*/ 2242555 h 2490809"/>
                <a:gd name="connsiteX284" fmla="*/ 686834 w 3140405"/>
                <a:gd name="connsiteY284" fmla="*/ 2254968 h 2490809"/>
                <a:gd name="connsiteX285" fmla="*/ 674422 w 3140405"/>
                <a:gd name="connsiteY285" fmla="*/ 2259106 h 2490809"/>
                <a:gd name="connsiteX286" fmla="*/ 649596 w 3140405"/>
                <a:gd name="connsiteY286" fmla="*/ 2271518 h 2490809"/>
                <a:gd name="connsiteX287" fmla="*/ 624771 w 3140405"/>
                <a:gd name="connsiteY287" fmla="*/ 2283931 h 2490809"/>
                <a:gd name="connsiteX288" fmla="*/ 612358 w 3140405"/>
                <a:gd name="connsiteY288" fmla="*/ 2292206 h 2490809"/>
                <a:gd name="connsiteX289" fmla="*/ 599946 w 3140405"/>
                <a:gd name="connsiteY289" fmla="*/ 2296344 h 2490809"/>
                <a:gd name="connsiteX290" fmla="*/ 575120 w 3140405"/>
                <a:gd name="connsiteY290" fmla="*/ 2312894 h 2490809"/>
                <a:gd name="connsiteX291" fmla="*/ 550295 w 3140405"/>
                <a:gd name="connsiteY291" fmla="*/ 2321169 h 2490809"/>
                <a:gd name="connsiteX292" fmla="*/ 537882 w 3140405"/>
                <a:gd name="connsiteY292" fmla="*/ 2325307 h 2490809"/>
                <a:gd name="connsiteX293" fmla="*/ 496507 w 3140405"/>
                <a:gd name="connsiteY293" fmla="*/ 2337719 h 2490809"/>
                <a:gd name="connsiteX294" fmla="*/ 484094 w 3140405"/>
                <a:gd name="connsiteY294" fmla="*/ 2341857 h 2490809"/>
                <a:gd name="connsiteX295" fmla="*/ 459269 w 3140405"/>
                <a:gd name="connsiteY295" fmla="*/ 2358407 h 2490809"/>
                <a:gd name="connsiteX296" fmla="*/ 434443 w 3140405"/>
                <a:gd name="connsiteY296" fmla="*/ 2374957 h 2490809"/>
                <a:gd name="connsiteX297" fmla="*/ 409618 w 3140405"/>
                <a:gd name="connsiteY297" fmla="*/ 2387370 h 2490809"/>
                <a:gd name="connsiteX298" fmla="*/ 384793 w 3140405"/>
                <a:gd name="connsiteY298" fmla="*/ 2399783 h 2490809"/>
                <a:gd name="connsiteX299" fmla="*/ 364105 w 3140405"/>
                <a:gd name="connsiteY299" fmla="*/ 2416333 h 2490809"/>
                <a:gd name="connsiteX300" fmla="*/ 314454 w 3140405"/>
                <a:gd name="connsiteY300" fmla="*/ 2441158 h 2490809"/>
                <a:gd name="connsiteX301" fmla="*/ 302042 w 3140405"/>
                <a:gd name="connsiteY301" fmla="*/ 2445296 h 2490809"/>
                <a:gd name="connsiteX302" fmla="*/ 289629 w 3140405"/>
                <a:gd name="connsiteY302" fmla="*/ 2449433 h 2490809"/>
                <a:gd name="connsiteX303" fmla="*/ 264804 w 3140405"/>
                <a:gd name="connsiteY303" fmla="*/ 2465983 h 2490809"/>
                <a:gd name="connsiteX304" fmla="*/ 256528 w 3140405"/>
                <a:gd name="connsiteY304" fmla="*/ 2474259 h 2490809"/>
                <a:gd name="connsiteX305" fmla="*/ 231703 w 3140405"/>
                <a:gd name="connsiteY305" fmla="*/ 2482534 h 2490809"/>
                <a:gd name="connsiteX306" fmla="*/ 219290 w 3140405"/>
                <a:gd name="connsiteY306" fmla="*/ 2486671 h 2490809"/>
                <a:gd name="connsiteX307" fmla="*/ 206878 w 3140405"/>
                <a:gd name="connsiteY307" fmla="*/ 2490809 h 2490809"/>
                <a:gd name="connsiteX308" fmla="*/ 198603 w 3140405"/>
                <a:gd name="connsiteY308" fmla="*/ 2478396 h 2490809"/>
                <a:gd name="connsiteX309" fmla="*/ 173777 w 3140405"/>
                <a:gd name="connsiteY309" fmla="*/ 2470121 h 2490809"/>
                <a:gd name="connsiteX310" fmla="*/ 136539 w 3140405"/>
                <a:gd name="connsiteY310" fmla="*/ 2457708 h 2490809"/>
                <a:gd name="connsiteX311" fmla="*/ 111714 w 3140405"/>
                <a:gd name="connsiteY311" fmla="*/ 2449433 h 2490809"/>
                <a:gd name="connsiteX312" fmla="*/ 99301 w 3140405"/>
                <a:gd name="connsiteY312" fmla="*/ 2445296 h 2490809"/>
                <a:gd name="connsiteX313" fmla="*/ 78614 w 3140405"/>
                <a:gd name="connsiteY313" fmla="*/ 2428745 h 2490809"/>
                <a:gd name="connsiteX314" fmla="*/ 57926 w 3140405"/>
                <a:gd name="connsiteY314" fmla="*/ 2416333 h 2490809"/>
                <a:gd name="connsiteX315" fmla="*/ 45513 w 3140405"/>
                <a:gd name="connsiteY315" fmla="*/ 2408058 h 2490809"/>
                <a:gd name="connsiteX316" fmla="*/ 33100 w 3140405"/>
                <a:gd name="connsiteY316" fmla="*/ 2395645 h 2490809"/>
                <a:gd name="connsiteX317" fmla="*/ 20688 w 3140405"/>
                <a:gd name="connsiteY317" fmla="*/ 2391507 h 2490809"/>
                <a:gd name="connsiteX318" fmla="*/ 12413 w 3140405"/>
                <a:gd name="connsiteY318" fmla="*/ 2379095 h 2490809"/>
                <a:gd name="connsiteX319" fmla="*/ 0 w 3140405"/>
                <a:gd name="connsiteY319" fmla="*/ 2362545 h 2490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</a:cxnLst>
              <a:rect l="l" t="t" r="r" b="b"/>
              <a:pathLst>
                <a:path w="3140405" h="2490809">
                  <a:moveTo>
                    <a:pt x="0" y="2362545"/>
                  </a:moveTo>
                  <a:lnTo>
                    <a:pt x="0" y="2362545"/>
                  </a:lnTo>
                  <a:cubicBezTo>
                    <a:pt x="12413" y="2363924"/>
                    <a:pt x="24992" y="2369131"/>
                    <a:pt x="37238" y="2366682"/>
                  </a:cubicBezTo>
                  <a:cubicBezTo>
                    <a:pt x="46990" y="2364732"/>
                    <a:pt x="53788" y="2355649"/>
                    <a:pt x="62063" y="2350132"/>
                  </a:cubicBezTo>
                  <a:lnTo>
                    <a:pt x="99301" y="2325307"/>
                  </a:lnTo>
                  <a:lnTo>
                    <a:pt x="124127" y="2308756"/>
                  </a:lnTo>
                  <a:lnTo>
                    <a:pt x="136539" y="2304619"/>
                  </a:lnTo>
                  <a:cubicBezTo>
                    <a:pt x="164449" y="2276709"/>
                    <a:pt x="150262" y="2283494"/>
                    <a:pt x="173777" y="2275656"/>
                  </a:cubicBezTo>
                  <a:lnTo>
                    <a:pt x="198603" y="2259106"/>
                  </a:lnTo>
                  <a:cubicBezTo>
                    <a:pt x="202740" y="2256348"/>
                    <a:pt x="206298" y="2252404"/>
                    <a:pt x="211015" y="2250831"/>
                  </a:cubicBezTo>
                  <a:cubicBezTo>
                    <a:pt x="215153" y="2249452"/>
                    <a:pt x="219615" y="2248811"/>
                    <a:pt x="223428" y="2246693"/>
                  </a:cubicBezTo>
                  <a:cubicBezTo>
                    <a:pt x="232122" y="2241863"/>
                    <a:pt x="239978" y="2235660"/>
                    <a:pt x="248253" y="2230143"/>
                  </a:cubicBezTo>
                  <a:lnTo>
                    <a:pt x="260666" y="2221868"/>
                  </a:lnTo>
                  <a:cubicBezTo>
                    <a:pt x="275838" y="2199109"/>
                    <a:pt x="260665" y="2218421"/>
                    <a:pt x="281354" y="2201180"/>
                  </a:cubicBezTo>
                  <a:cubicBezTo>
                    <a:pt x="285849" y="2197434"/>
                    <a:pt x="289147" y="2192359"/>
                    <a:pt x="293766" y="2188767"/>
                  </a:cubicBezTo>
                  <a:cubicBezTo>
                    <a:pt x="301617" y="2182661"/>
                    <a:pt x="310317" y="2177734"/>
                    <a:pt x="318592" y="2172217"/>
                  </a:cubicBezTo>
                  <a:cubicBezTo>
                    <a:pt x="322729" y="2169459"/>
                    <a:pt x="327488" y="2167458"/>
                    <a:pt x="331004" y="2163942"/>
                  </a:cubicBezTo>
                  <a:lnTo>
                    <a:pt x="351692" y="2143254"/>
                  </a:lnTo>
                  <a:cubicBezTo>
                    <a:pt x="355830" y="2139116"/>
                    <a:pt x="359236" y="2134087"/>
                    <a:pt x="364105" y="2130841"/>
                  </a:cubicBezTo>
                  <a:cubicBezTo>
                    <a:pt x="368243" y="2128083"/>
                    <a:pt x="372776" y="2125841"/>
                    <a:pt x="376518" y="2122566"/>
                  </a:cubicBezTo>
                  <a:cubicBezTo>
                    <a:pt x="383857" y="2116144"/>
                    <a:pt x="389091" y="2107287"/>
                    <a:pt x="397205" y="2101878"/>
                  </a:cubicBezTo>
                  <a:cubicBezTo>
                    <a:pt x="401343" y="2099120"/>
                    <a:pt x="405901" y="2096907"/>
                    <a:pt x="409618" y="2093603"/>
                  </a:cubicBezTo>
                  <a:cubicBezTo>
                    <a:pt x="418365" y="2085828"/>
                    <a:pt x="424706" y="2075269"/>
                    <a:pt x="434443" y="2068778"/>
                  </a:cubicBezTo>
                  <a:lnTo>
                    <a:pt x="459269" y="2052228"/>
                  </a:lnTo>
                  <a:cubicBezTo>
                    <a:pt x="475752" y="2027503"/>
                    <a:pt x="457750" y="2049003"/>
                    <a:pt x="479957" y="2035678"/>
                  </a:cubicBezTo>
                  <a:cubicBezTo>
                    <a:pt x="508356" y="2018638"/>
                    <a:pt x="465482" y="2034985"/>
                    <a:pt x="500644" y="2023265"/>
                  </a:cubicBezTo>
                  <a:cubicBezTo>
                    <a:pt x="504782" y="2019127"/>
                    <a:pt x="508562" y="2014598"/>
                    <a:pt x="513057" y="2010852"/>
                  </a:cubicBezTo>
                  <a:cubicBezTo>
                    <a:pt x="516877" y="2007669"/>
                    <a:pt x="521954" y="2006093"/>
                    <a:pt x="525470" y="2002577"/>
                  </a:cubicBezTo>
                  <a:cubicBezTo>
                    <a:pt x="528986" y="1999061"/>
                    <a:pt x="530562" y="1993984"/>
                    <a:pt x="533745" y="1990164"/>
                  </a:cubicBezTo>
                  <a:cubicBezTo>
                    <a:pt x="537491" y="1985669"/>
                    <a:pt x="542565" y="1982371"/>
                    <a:pt x="546157" y="1977752"/>
                  </a:cubicBezTo>
                  <a:cubicBezTo>
                    <a:pt x="563151" y="1955902"/>
                    <a:pt x="557324" y="1955344"/>
                    <a:pt x="575120" y="1940514"/>
                  </a:cubicBezTo>
                  <a:cubicBezTo>
                    <a:pt x="597161" y="1922147"/>
                    <a:pt x="577554" y="1940541"/>
                    <a:pt x="599946" y="1928101"/>
                  </a:cubicBezTo>
                  <a:cubicBezTo>
                    <a:pt x="608640" y="1923271"/>
                    <a:pt x="616496" y="1917068"/>
                    <a:pt x="624771" y="1911551"/>
                  </a:cubicBezTo>
                  <a:cubicBezTo>
                    <a:pt x="628909" y="1908793"/>
                    <a:pt x="633668" y="1906792"/>
                    <a:pt x="637184" y="1903276"/>
                  </a:cubicBezTo>
                  <a:cubicBezTo>
                    <a:pt x="641321" y="1899138"/>
                    <a:pt x="644977" y="1894455"/>
                    <a:pt x="649596" y="1890863"/>
                  </a:cubicBezTo>
                  <a:cubicBezTo>
                    <a:pt x="657447" y="1884757"/>
                    <a:pt x="674422" y="1874313"/>
                    <a:pt x="674422" y="1874313"/>
                  </a:cubicBezTo>
                  <a:cubicBezTo>
                    <a:pt x="690971" y="1849488"/>
                    <a:pt x="673044" y="1872933"/>
                    <a:pt x="695109" y="1853625"/>
                  </a:cubicBezTo>
                  <a:cubicBezTo>
                    <a:pt x="733831" y="1819742"/>
                    <a:pt x="700280" y="1843281"/>
                    <a:pt x="728210" y="1824662"/>
                  </a:cubicBezTo>
                  <a:cubicBezTo>
                    <a:pt x="730968" y="1820525"/>
                    <a:pt x="732743" y="1815524"/>
                    <a:pt x="736485" y="1812250"/>
                  </a:cubicBezTo>
                  <a:cubicBezTo>
                    <a:pt x="743970" y="1805701"/>
                    <a:pt x="761310" y="1795699"/>
                    <a:pt x="761310" y="1795699"/>
                  </a:cubicBezTo>
                  <a:cubicBezTo>
                    <a:pt x="764068" y="1791562"/>
                    <a:pt x="766349" y="1787062"/>
                    <a:pt x="769585" y="1783287"/>
                  </a:cubicBezTo>
                  <a:lnTo>
                    <a:pt x="798548" y="1754324"/>
                  </a:lnTo>
                  <a:lnTo>
                    <a:pt x="810961" y="1741911"/>
                  </a:lnTo>
                  <a:cubicBezTo>
                    <a:pt x="815099" y="1737773"/>
                    <a:pt x="818505" y="1732744"/>
                    <a:pt x="823374" y="1729498"/>
                  </a:cubicBezTo>
                  <a:cubicBezTo>
                    <a:pt x="827511" y="1726740"/>
                    <a:pt x="832044" y="1724497"/>
                    <a:pt x="835786" y="1721223"/>
                  </a:cubicBezTo>
                  <a:cubicBezTo>
                    <a:pt x="874508" y="1687340"/>
                    <a:pt x="840957" y="1710879"/>
                    <a:pt x="868887" y="1692260"/>
                  </a:cubicBezTo>
                  <a:cubicBezTo>
                    <a:pt x="874404" y="1683985"/>
                    <a:pt x="878405" y="1674467"/>
                    <a:pt x="885437" y="1667435"/>
                  </a:cubicBezTo>
                  <a:cubicBezTo>
                    <a:pt x="893712" y="1659160"/>
                    <a:pt x="900525" y="1649102"/>
                    <a:pt x="910262" y="1642610"/>
                  </a:cubicBezTo>
                  <a:lnTo>
                    <a:pt x="935088" y="1626059"/>
                  </a:lnTo>
                  <a:cubicBezTo>
                    <a:pt x="939225" y="1623301"/>
                    <a:pt x="943984" y="1621300"/>
                    <a:pt x="947500" y="1617784"/>
                  </a:cubicBezTo>
                  <a:cubicBezTo>
                    <a:pt x="959292" y="1605993"/>
                    <a:pt x="952530" y="1611673"/>
                    <a:pt x="968188" y="1601234"/>
                  </a:cubicBezTo>
                  <a:cubicBezTo>
                    <a:pt x="970946" y="1597096"/>
                    <a:pt x="974239" y="1593269"/>
                    <a:pt x="976463" y="1588821"/>
                  </a:cubicBezTo>
                  <a:cubicBezTo>
                    <a:pt x="978413" y="1584920"/>
                    <a:pt x="978182" y="1580038"/>
                    <a:pt x="980601" y="1576409"/>
                  </a:cubicBezTo>
                  <a:cubicBezTo>
                    <a:pt x="983847" y="1571540"/>
                    <a:pt x="988876" y="1568134"/>
                    <a:pt x="993014" y="1563996"/>
                  </a:cubicBezTo>
                  <a:cubicBezTo>
                    <a:pt x="995965" y="1555141"/>
                    <a:pt x="997876" y="1545777"/>
                    <a:pt x="1005426" y="1539171"/>
                  </a:cubicBezTo>
                  <a:cubicBezTo>
                    <a:pt x="1012911" y="1532622"/>
                    <a:pt x="1023220" y="1529654"/>
                    <a:pt x="1030252" y="1522621"/>
                  </a:cubicBezTo>
                  <a:cubicBezTo>
                    <a:pt x="1041611" y="1511261"/>
                    <a:pt x="1034826" y="1515579"/>
                    <a:pt x="1050939" y="1510208"/>
                  </a:cubicBezTo>
                  <a:cubicBezTo>
                    <a:pt x="1059214" y="1501933"/>
                    <a:pt x="1069274" y="1495120"/>
                    <a:pt x="1075765" y="1485383"/>
                  </a:cubicBezTo>
                  <a:lnTo>
                    <a:pt x="1092315" y="1460557"/>
                  </a:lnTo>
                  <a:cubicBezTo>
                    <a:pt x="1095073" y="1456420"/>
                    <a:pt x="1097074" y="1451661"/>
                    <a:pt x="1100590" y="1448145"/>
                  </a:cubicBezTo>
                  <a:cubicBezTo>
                    <a:pt x="1103348" y="1445386"/>
                    <a:pt x="1106428" y="1442915"/>
                    <a:pt x="1108865" y="1439869"/>
                  </a:cubicBezTo>
                  <a:cubicBezTo>
                    <a:pt x="1124625" y="1420169"/>
                    <a:pt x="1108276" y="1433366"/>
                    <a:pt x="1129553" y="1419182"/>
                  </a:cubicBezTo>
                  <a:cubicBezTo>
                    <a:pt x="1152998" y="1384013"/>
                    <a:pt x="1114384" y="1438488"/>
                    <a:pt x="1162653" y="1390219"/>
                  </a:cubicBezTo>
                  <a:cubicBezTo>
                    <a:pt x="1166791" y="1386081"/>
                    <a:pt x="1171320" y="1382301"/>
                    <a:pt x="1175066" y="1377806"/>
                  </a:cubicBezTo>
                  <a:cubicBezTo>
                    <a:pt x="1178249" y="1373986"/>
                    <a:pt x="1179825" y="1368909"/>
                    <a:pt x="1183341" y="1365393"/>
                  </a:cubicBezTo>
                  <a:cubicBezTo>
                    <a:pt x="1186857" y="1361877"/>
                    <a:pt x="1191616" y="1359876"/>
                    <a:pt x="1195754" y="1357118"/>
                  </a:cubicBezTo>
                  <a:cubicBezTo>
                    <a:pt x="1198512" y="1352981"/>
                    <a:pt x="1200846" y="1348526"/>
                    <a:pt x="1204029" y="1344706"/>
                  </a:cubicBezTo>
                  <a:cubicBezTo>
                    <a:pt x="1213985" y="1332759"/>
                    <a:pt x="1216649" y="1332155"/>
                    <a:pt x="1228854" y="1324018"/>
                  </a:cubicBezTo>
                  <a:cubicBezTo>
                    <a:pt x="1244025" y="1301261"/>
                    <a:pt x="1228854" y="1320570"/>
                    <a:pt x="1249542" y="1303330"/>
                  </a:cubicBezTo>
                  <a:cubicBezTo>
                    <a:pt x="1254037" y="1299584"/>
                    <a:pt x="1257336" y="1294510"/>
                    <a:pt x="1261955" y="1290917"/>
                  </a:cubicBezTo>
                  <a:cubicBezTo>
                    <a:pt x="1269805" y="1284811"/>
                    <a:pt x="1286780" y="1274367"/>
                    <a:pt x="1286780" y="1274367"/>
                  </a:cubicBezTo>
                  <a:cubicBezTo>
                    <a:pt x="1316350" y="1230010"/>
                    <a:pt x="1270300" y="1297329"/>
                    <a:pt x="1307468" y="1249542"/>
                  </a:cubicBezTo>
                  <a:cubicBezTo>
                    <a:pt x="1313574" y="1241691"/>
                    <a:pt x="1318501" y="1232991"/>
                    <a:pt x="1324018" y="1224716"/>
                  </a:cubicBezTo>
                  <a:lnTo>
                    <a:pt x="1340568" y="1199891"/>
                  </a:lnTo>
                  <a:cubicBezTo>
                    <a:pt x="1343326" y="1195753"/>
                    <a:pt x="1344705" y="1190236"/>
                    <a:pt x="1348843" y="1187478"/>
                  </a:cubicBezTo>
                  <a:lnTo>
                    <a:pt x="1373669" y="1170928"/>
                  </a:lnTo>
                  <a:cubicBezTo>
                    <a:pt x="1379811" y="1161715"/>
                    <a:pt x="1381799" y="1156976"/>
                    <a:pt x="1390219" y="1150240"/>
                  </a:cubicBezTo>
                  <a:cubicBezTo>
                    <a:pt x="1394102" y="1147133"/>
                    <a:pt x="1398494" y="1144723"/>
                    <a:pt x="1402632" y="1141965"/>
                  </a:cubicBezTo>
                  <a:cubicBezTo>
                    <a:pt x="1404011" y="1137828"/>
                    <a:pt x="1404045" y="1132958"/>
                    <a:pt x="1406769" y="1129553"/>
                  </a:cubicBezTo>
                  <a:cubicBezTo>
                    <a:pt x="1409876" y="1125670"/>
                    <a:pt x="1415299" y="1124385"/>
                    <a:pt x="1419182" y="1121278"/>
                  </a:cubicBezTo>
                  <a:cubicBezTo>
                    <a:pt x="1422228" y="1118841"/>
                    <a:pt x="1425116" y="1116123"/>
                    <a:pt x="1427457" y="1113002"/>
                  </a:cubicBezTo>
                  <a:cubicBezTo>
                    <a:pt x="1433424" y="1105046"/>
                    <a:pt x="1438490" y="1096452"/>
                    <a:pt x="1444007" y="1088177"/>
                  </a:cubicBezTo>
                  <a:cubicBezTo>
                    <a:pt x="1446765" y="1084039"/>
                    <a:pt x="1448144" y="1078522"/>
                    <a:pt x="1452282" y="1075764"/>
                  </a:cubicBezTo>
                  <a:lnTo>
                    <a:pt x="1477108" y="1059214"/>
                  </a:lnTo>
                  <a:cubicBezTo>
                    <a:pt x="1479866" y="1055077"/>
                    <a:pt x="1482109" y="1050544"/>
                    <a:pt x="1485383" y="1046802"/>
                  </a:cubicBezTo>
                  <a:cubicBezTo>
                    <a:pt x="1491805" y="1039463"/>
                    <a:pt x="1500661" y="1034229"/>
                    <a:pt x="1506071" y="1026114"/>
                  </a:cubicBezTo>
                  <a:cubicBezTo>
                    <a:pt x="1525379" y="997151"/>
                    <a:pt x="1514346" y="1006805"/>
                    <a:pt x="1535033" y="993013"/>
                  </a:cubicBezTo>
                  <a:cubicBezTo>
                    <a:pt x="1537792" y="988876"/>
                    <a:pt x="1541085" y="985049"/>
                    <a:pt x="1543309" y="980601"/>
                  </a:cubicBezTo>
                  <a:cubicBezTo>
                    <a:pt x="1545260" y="976700"/>
                    <a:pt x="1545328" y="972001"/>
                    <a:pt x="1547446" y="968188"/>
                  </a:cubicBezTo>
                  <a:cubicBezTo>
                    <a:pt x="1552276" y="959494"/>
                    <a:pt x="1558479" y="951638"/>
                    <a:pt x="1563996" y="943363"/>
                  </a:cubicBezTo>
                  <a:cubicBezTo>
                    <a:pt x="1574436" y="927703"/>
                    <a:pt x="1568754" y="934467"/>
                    <a:pt x="1580547" y="922675"/>
                  </a:cubicBezTo>
                  <a:cubicBezTo>
                    <a:pt x="1581926" y="918537"/>
                    <a:pt x="1582067" y="913751"/>
                    <a:pt x="1584684" y="910262"/>
                  </a:cubicBezTo>
                  <a:cubicBezTo>
                    <a:pt x="1596786" y="894126"/>
                    <a:pt x="1603428" y="890870"/>
                    <a:pt x="1617785" y="881299"/>
                  </a:cubicBezTo>
                  <a:cubicBezTo>
                    <a:pt x="1647353" y="836949"/>
                    <a:pt x="1601308" y="904257"/>
                    <a:pt x="1638472" y="856474"/>
                  </a:cubicBezTo>
                  <a:cubicBezTo>
                    <a:pt x="1644578" y="848624"/>
                    <a:pt x="1647991" y="838682"/>
                    <a:pt x="1655023" y="831649"/>
                  </a:cubicBezTo>
                  <a:cubicBezTo>
                    <a:pt x="1657781" y="828890"/>
                    <a:pt x="1660861" y="826419"/>
                    <a:pt x="1663298" y="823373"/>
                  </a:cubicBezTo>
                  <a:cubicBezTo>
                    <a:pt x="1666404" y="819490"/>
                    <a:pt x="1668299" y="814703"/>
                    <a:pt x="1671573" y="810961"/>
                  </a:cubicBezTo>
                  <a:cubicBezTo>
                    <a:pt x="1677995" y="803622"/>
                    <a:pt x="1692261" y="790273"/>
                    <a:pt x="1692261" y="790273"/>
                  </a:cubicBezTo>
                  <a:cubicBezTo>
                    <a:pt x="1696407" y="777832"/>
                    <a:pt x="1695760" y="776143"/>
                    <a:pt x="1704673" y="765448"/>
                  </a:cubicBezTo>
                  <a:cubicBezTo>
                    <a:pt x="1708419" y="760953"/>
                    <a:pt x="1713340" y="757530"/>
                    <a:pt x="1717086" y="753035"/>
                  </a:cubicBezTo>
                  <a:cubicBezTo>
                    <a:pt x="1720269" y="749215"/>
                    <a:pt x="1722057" y="744339"/>
                    <a:pt x="1725361" y="740622"/>
                  </a:cubicBezTo>
                  <a:cubicBezTo>
                    <a:pt x="1733136" y="731875"/>
                    <a:pt x="1743695" y="725534"/>
                    <a:pt x="1750186" y="715797"/>
                  </a:cubicBezTo>
                  <a:cubicBezTo>
                    <a:pt x="1775648" y="677603"/>
                    <a:pt x="1743159" y="724579"/>
                    <a:pt x="1766737" y="695109"/>
                  </a:cubicBezTo>
                  <a:cubicBezTo>
                    <a:pt x="1769843" y="691226"/>
                    <a:pt x="1771906" y="686580"/>
                    <a:pt x="1775012" y="682697"/>
                  </a:cubicBezTo>
                  <a:cubicBezTo>
                    <a:pt x="1798594" y="653219"/>
                    <a:pt x="1766094" y="700210"/>
                    <a:pt x="1791562" y="662009"/>
                  </a:cubicBezTo>
                  <a:cubicBezTo>
                    <a:pt x="1799472" y="638274"/>
                    <a:pt x="1790343" y="659496"/>
                    <a:pt x="1803975" y="641321"/>
                  </a:cubicBezTo>
                  <a:cubicBezTo>
                    <a:pt x="1809942" y="633365"/>
                    <a:pt x="1815008" y="624771"/>
                    <a:pt x="1820525" y="616496"/>
                  </a:cubicBezTo>
                  <a:cubicBezTo>
                    <a:pt x="1823283" y="612358"/>
                    <a:pt x="1825284" y="607599"/>
                    <a:pt x="1828800" y="604083"/>
                  </a:cubicBezTo>
                  <a:cubicBezTo>
                    <a:pt x="1832938" y="599945"/>
                    <a:pt x="1837467" y="596165"/>
                    <a:pt x="1841213" y="591670"/>
                  </a:cubicBezTo>
                  <a:cubicBezTo>
                    <a:pt x="1870023" y="557099"/>
                    <a:pt x="1825628" y="603120"/>
                    <a:pt x="1861900" y="566845"/>
                  </a:cubicBezTo>
                  <a:cubicBezTo>
                    <a:pt x="1869183" y="544997"/>
                    <a:pt x="1863618" y="558062"/>
                    <a:pt x="1882588" y="529607"/>
                  </a:cubicBezTo>
                  <a:cubicBezTo>
                    <a:pt x="1885346" y="525469"/>
                    <a:pt x="1887347" y="520710"/>
                    <a:pt x="1890863" y="517194"/>
                  </a:cubicBezTo>
                  <a:cubicBezTo>
                    <a:pt x="1899138" y="508919"/>
                    <a:pt x="1909198" y="502106"/>
                    <a:pt x="1915689" y="492369"/>
                  </a:cubicBezTo>
                  <a:cubicBezTo>
                    <a:pt x="1918447" y="488231"/>
                    <a:pt x="1920689" y="483698"/>
                    <a:pt x="1923964" y="479956"/>
                  </a:cubicBezTo>
                  <a:cubicBezTo>
                    <a:pt x="1930386" y="472617"/>
                    <a:pt x="1937756" y="466165"/>
                    <a:pt x="1944652" y="459269"/>
                  </a:cubicBezTo>
                  <a:cubicBezTo>
                    <a:pt x="1947411" y="456510"/>
                    <a:pt x="1950763" y="454239"/>
                    <a:pt x="1952927" y="450993"/>
                  </a:cubicBezTo>
                  <a:cubicBezTo>
                    <a:pt x="1955685" y="446856"/>
                    <a:pt x="1957928" y="442323"/>
                    <a:pt x="1961202" y="438581"/>
                  </a:cubicBezTo>
                  <a:cubicBezTo>
                    <a:pt x="1967624" y="431242"/>
                    <a:pt x="1976480" y="426008"/>
                    <a:pt x="1981890" y="417893"/>
                  </a:cubicBezTo>
                  <a:cubicBezTo>
                    <a:pt x="1992487" y="401997"/>
                    <a:pt x="1994520" y="392052"/>
                    <a:pt x="2010852" y="384793"/>
                  </a:cubicBezTo>
                  <a:cubicBezTo>
                    <a:pt x="2033685" y="374644"/>
                    <a:pt x="2034110" y="377944"/>
                    <a:pt x="2056366" y="372380"/>
                  </a:cubicBezTo>
                  <a:cubicBezTo>
                    <a:pt x="2077163" y="367181"/>
                    <a:pt x="2060968" y="370078"/>
                    <a:pt x="2081191" y="359967"/>
                  </a:cubicBezTo>
                  <a:cubicBezTo>
                    <a:pt x="2093026" y="354050"/>
                    <a:pt x="2105723" y="354869"/>
                    <a:pt x="2118429" y="351692"/>
                  </a:cubicBezTo>
                  <a:cubicBezTo>
                    <a:pt x="2126891" y="349576"/>
                    <a:pt x="2134979" y="346175"/>
                    <a:pt x="2143254" y="343417"/>
                  </a:cubicBezTo>
                  <a:cubicBezTo>
                    <a:pt x="2147392" y="342038"/>
                    <a:pt x="2152038" y="341698"/>
                    <a:pt x="2155667" y="339279"/>
                  </a:cubicBezTo>
                  <a:cubicBezTo>
                    <a:pt x="2163942" y="333762"/>
                    <a:pt x="2171057" y="325874"/>
                    <a:pt x="2180492" y="322729"/>
                  </a:cubicBezTo>
                  <a:cubicBezTo>
                    <a:pt x="2188767" y="319971"/>
                    <a:pt x="2196856" y="316570"/>
                    <a:pt x="2205318" y="314454"/>
                  </a:cubicBezTo>
                  <a:cubicBezTo>
                    <a:pt x="2226099" y="309258"/>
                    <a:pt x="2216473" y="312114"/>
                    <a:pt x="2234280" y="306179"/>
                  </a:cubicBezTo>
                  <a:cubicBezTo>
                    <a:pt x="2238418" y="303421"/>
                    <a:pt x="2242149" y="299924"/>
                    <a:pt x="2246693" y="297904"/>
                  </a:cubicBezTo>
                  <a:cubicBezTo>
                    <a:pt x="2266945" y="288903"/>
                    <a:pt x="2269555" y="291045"/>
                    <a:pt x="2288069" y="285491"/>
                  </a:cubicBezTo>
                  <a:cubicBezTo>
                    <a:pt x="2296424" y="282985"/>
                    <a:pt x="2304619" y="279974"/>
                    <a:pt x="2312894" y="277216"/>
                  </a:cubicBezTo>
                  <a:cubicBezTo>
                    <a:pt x="2317032" y="275837"/>
                    <a:pt x="2321076" y="274136"/>
                    <a:pt x="2325307" y="273078"/>
                  </a:cubicBezTo>
                  <a:cubicBezTo>
                    <a:pt x="2330824" y="271699"/>
                    <a:pt x="2336410" y="270575"/>
                    <a:pt x="2341857" y="268941"/>
                  </a:cubicBezTo>
                  <a:cubicBezTo>
                    <a:pt x="2350212" y="266435"/>
                    <a:pt x="2358407" y="263424"/>
                    <a:pt x="2366682" y="260666"/>
                  </a:cubicBezTo>
                  <a:cubicBezTo>
                    <a:pt x="2375955" y="257575"/>
                    <a:pt x="2385990" y="253876"/>
                    <a:pt x="2395645" y="252391"/>
                  </a:cubicBezTo>
                  <a:cubicBezTo>
                    <a:pt x="2407989" y="250492"/>
                    <a:pt x="2420470" y="249632"/>
                    <a:pt x="2432883" y="248253"/>
                  </a:cubicBezTo>
                  <a:cubicBezTo>
                    <a:pt x="2437021" y="246874"/>
                    <a:pt x="2441556" y="246360"/>
                    <a:pt x="2445296" y="244116"/>
                  </a:cubicBezTo>
                  <a:cubicBezTo>
                    <a:pt x="2448641" y="242109"/>
                    <a:pt x="2449949" y="237289"/>
                    <a:pt x="2453571" y="235840"/>
                  </a:cubicBezTo>
                  <a:cubicBezTo>
                    <a:pt x="2464130" y="231616"/>
                    <a:pt x="2475638" y="230323"/>
                    <a:pt x="2486671" y="227565"/>
                  </a:cubicBezTo>
                  <a:cubicBezTo>
                    <a:pt x="2524196" y="218184"/>
                    <a:pt x="2477850" y="229169"/>
                    <a:pt x="2532185" y="219290"/>
                  </a:cubicBezTo>
                  <a:cubicBezTo>
                    <a:pt x="2537780" y="218273"/>
                    <a:pt x="2543288" y="216787"/>
                    <a:pt x="2548735" y="215153"/>
                  </a:cubicBezTo>
                  <a:cubicBezTo>
                    <a:pt x="2557090" y="212647"/>
                    <a:pt x="2565007" y="208589"/>
                    <a:pt x="2573560" y="206878"/>
                  </a:cubicBezTo>
                  <a:lnTo>
                    <a:pt x="2594248" y="202740"/>
                  </a:lnTo>
                  <a:cubicBezTo>
                    <a:pt x="2598386" y="199982"/>
                    <a:pt x="2602213" y="196689"/>
                    <a:pt x="2606661" y="194465"/>
                  </a:cubicBezTo>
                  <a:cubicBezTo>
                    <a:pt x="2613619" y="190986"/>
                    <a:pt x="2628987" y="188181"/>
                    <a:pt x="2635623" y="186190"/>
                  </a:cubicBezTo>
                  <a:cubicBezTo>
                    <a:pt x="2643978" y="183684"/>
                    <a:pt x="2660449" y="177915"/>
                    <a:pt x="2660449" y="177915"/>
                  </a:cubicBezTo>
                  <a:cubicBezTo>
                    <a:pt x="2664586" y="175157"/>
                    <a:pt x="2668317" y="171660"/>
                    <a:pt x="2672861" y="169640"/>
                  </a:cubicBezTo>
                  <a:cubicBezTo>
                    <a:pt x="2680832" y="166097"/>
                    <a:pt x="2690429" y="166203"/>
                    <a:pt x="2697687" y="161364"/>
                  </a:cubicBezTo>
                  <a:cubicBezTo>
                    <a:pt x="2708885" y="153898"/>
                    <a:pt x="2713523" y="150065"/>
                    <a:pt x="2726650" y="144814"/>
                  </a:cubicBezTo>
                  <a:cubicBezTo>
                    <a:pt x="2734749" y="141575"/>
                    <a:pt x="2744217" y="141377"/>
                    <a:pt x="2751475" y="136539"/>
                  </a:cubicBezTo>
                  <a:cubicBezTo>
                    <a:pt x="2755613" y="133781"/>
                    <a:pt x="2759440" y="130488"/>
                    <a:pt x="2763888" y="128264"/>
                  </a:cubicBezTo>
                  <a:cubicBezTo>
                    <a:pt x="2767789" y="126314"/>
                    <a:pt x="2772399" y="126076"/>
                    <a:pt x="2776300" y="124126"/>
                  </a:cubicBezTo>
                  <a:cubicBezTo>
                    <a:pt x="2780748" y="121902"/>
                    <a:pt x="2784169" y="117871"/>
                    <a:pt x="2788713" y="115851"/>
                  </a:cubicBezTo>
                  <a:cubicBezTo>
                    <a:pt x="2796684" y="112308"/>
                    <a:pt x="2806280" y="112414"/>
                    <a:pt x="2813538" y="107576"/>
                  </a:cubicBezTo>
                  <a:cubicBezTo>
                    <a:pt x="2822479" y="101616"/>
                    <a:pt x="2827461" y="96722"/>
                    <a:pt x="2838364" y="95164"/>
                  </a:cubicBezTo>
                  <a:cubicBezTo>
                    <a:pt x="2853444" y="93010"/>
                    <a:pt x="2868748" y="92806"/>
                    <a:pt x="2883877" y="91026"/>
                  </a:cubicBezTo>
                  <a:cubicBezTo>
                    <a:pt x="2892209" y="90046"/>
                    <a:pt x="2900386" y="87997"/>
                    <a:pt x="2908702" y="86888"/>
                  </a:cubicBezTo>
                  <a:cubicBezTo>
                    <a:pt x="2921081" y="85237"/>
                    <a:pt x="2933527" y="84130"/>
                    <a:pt x="2945940" y="82751"/>
                  </a:cubicBezTo>
                  <a:lnTo>
                    <a:pt x="3008004" y="62063"/>
                  </a:lnTo>
                  <a:cubicBezTo>
                    <a:pt x="3008008" y="62062"/>
                    <a:pt x="3032826" y="53790"/>
                    <a:pt x="3032829" y="53788"/>
                  </a:cubicBezTo>
                  <a:cubicBezTo>
                    <a:pt x="3062385" y="34084"/>
                    <a:pt x="3048006" y="39650"/>
                    <a:pt x="3074204" y="33100"/>
                  </a:cubicBezTo>
                  <a:cubicBezTo>
                    <a:pt x="3078342" y="30342"/>
                    <a:pt x="3082073" y="26845"/>
                    <a:pt x="3086617" y="24825"/>
                  </a:cubicBezTo>
                  <a:cubicBezTo>
                    <a:pt x="3094588" y="21282"/>
                    <a:pt x="3103167" y="19308"/>
                    <a:pt x="3111442" y="16550"/>
                  </a:cubicBezTo>
                  <a:cubicBezTo>
                    <a:pt x="3115580" y="15171"/>
                    <a:pt x="3120226" y="14831"/>
                    <a:pt x="3123855" y="12412"/>
                  </a:cubicBezTo>
                  <a:cubicBezTo>
                    <a:pt x="3137891" y="3055"/>
                    <a:pt x="3132752" y="7653"/>
                    <a:pt x="3140405" y="0"/>
                  </a:cubicBezTo>
                  <a:lnTo>
                    <a:pt x="3140405" y="724072"/>
                  </a:lnTo>
                  <a:cubicBezTo>
                    <a:pt x="3127992" y="726830"/>
                    <a:pt x="3115230" y="728326"/>
                    <a:pt x="3103167" y="732347"/>
                  </a:cubicBezTo>
                  <a:cubicBezTo>
                    <a:pt x="3098450" y="733919"/>
                    <a:pt x="3095203" y="738398"/>
                    <a:pt x="3090755" y="740622"/>
                  </a:cubicBezTo>
                  <a:cubicBezTo>
                    <a:pt x="3086854" y="742573"/>
                    <a:pt x="3082155" y="742642"/>
                    <a:pt x="3078342" y="744760"/>
                  </a:cubicBezTo>
                  <a:cubicBezTo>
                    <a:pt x="3069648" y="749590"/>
                    <a:pt x="3061792" y="755793"/>
                    <a:pt x="3053517" y="761310"/>
                  </a:cubicBezTo>
                  <a:lnTo>
                    <a:pt x="3041104" y="769585"/>
                  </a:lnTo>
                  <a:lnTo>
                    <a:pt x="3028691" y="777860"/>
                  </a:lnTo>
                  <a:lnTo>
                    <a:pt x="3012141" y="802686"/>
                  </a:lnTo>
                  <a:cubicBezTo>
                    <a:pt x="3009383" y="806823"/>
                    <a:pt x="3008003" y="812340"/>
                    <a:pt x="3003866" y="815098"/>
                  </a:cubicBezTo>
                  <a:cubicBezTo>
                    <a:pt x="2999728" y="817856"/>
                    <a:pt x="2995336" y="820266"/>
                    <a:pt x="2991453" y="823373"/>
                  </a:cubicBezTo>
                  <a:cubicBezTo>
                    <a:pt x="2975225" y="836356"/>
                    <a:pt x="2992323" y="828601"/>
                    <a:pt x="2970766" y="835786"/>
                  </a:cubicBezTo>
                  <a:cubicBezTo>
                    <a:pt x="2946680" y="859869"/>
                    <a:pt x="2981406" y="826228"/>
                    <a:pt x="2950078" y="852336"/>
                  </a:cubicBezTo>
                  <a:cubicBezTo>
                    <a:pt x="2945583" y="856082"/>
                    <a:pt x="2942534" y="861503"/>
                    <a:pt x="2937665" y="864749"/>
                  </a:cubicBezTo>
                  <a:cubicBezTo>
                    <a:pt x="2934036" y="867168"/>
                    <a:pt x="2929065" y="866769"/>
                    <a:pt x="2925252" y="868887"/>
                  </a:cubicBezTo>
                  <a:cubicBezTo>
                    <a:pt x="2916558" y="873717"/>
                    <a:pt x="2908702" y="879920"/>
                    <a:pt x="2900427" y="885437"/>
                  </a:cubicBezTo>
                  <a:lnTo>
                    <a:pt x="2900427" y="885437"/>
                  </a:lnTo>
                  <a:cubicBezTo>
                    <a:pt x="2896289" y="889575"/>
                    <a:pt x="2892633" y="894257"/>
                    <a:pt x="2888014" y="897850"/>
                  </a:cubicBezTo>
                  <a:cubicBezTo>
                    <a:pt x="2880164" y="903956"/>
                    <a:pt x="2871464" y="908883"/>
                    <a:pt x="2863189" y="914400"/>
                  </a:cubicBezTo>
                  <a:lnTo>
                    <a:pt x="2825951" y="939225"/>
                  </a:lnTo>
                  <a:lnTo>
                    <a:pt x="2788713" y="964050"/>
                  </a:lnTo>
                  <a:cubicBezTo>
                    <a:pt x="2784575" y="966809"/>
                    <a:pt x="2781018" y="970754"/>
                    <a:pt x="2776300" y="972326"/>
                  </a:cubicBezTo>
                  <a:lnTo>
                    <a:pt x="2763888" y="976463"/>
                  </a:lnTo>
                  <a:cubicBezTo>
                    <a:pt x="2755613" y="981980"/>
                    <a:pt x="2748497" y="989868"/>
                    <a:pt x="2739062" y="993013"/>
                  </a:cubicBezTo>
                  <a:lnTo>
                    <a:pt x="2714237" y="1001288"/>
                  </a:lnTo>
                  <a:cubicBezTo>
                    <a:pt x="2690172" y="1025356"/>
                    <a:pt x="2724854" y="991752"/>
                    <a:pt x="2693549" y="1017839"/>
                  </a:cubicBezTo>
                  <a:cubicBezTo>
                    <a:pt x="2689054" y="1021585"/>
                    <a:pt x="2685632" y="1026505"/>
                    <a:pt x="2681137" y="1030251"/>
                  </a:cubicBezTo>
                  <a:cubicBezTo>
                    <a:pt x="2677317" y="1033434"/>
                    <a:pt x="2672607" y="1035419"/>
                    <a:pt x="2668724" y="1038526"/>
                  </a:cubicBezTo>
                  <a:cubicBezTo>
                    <a:pt x="2665678" y="1040963"/>
                    <a:pt x="2663570" y="1044461"/>
                    <a:pt x="2660449" y="1046802"/>
                  </a:cubicBezTo>
                  <a:cubicBezTo>
                    <a:pt x="2652493" y="1052769"/>
                    <a:pt x="2643898" y="1057835"/>
                    <a:pt x="2635623" y="1063352"/>
                  </a:cubicBezTo>
                  <a:lnTo>
                    <a:pt x="2610798" y="1079902"/>
                  </a:lnTo>
                  <a:lnTo>
                    <a:pt x="2598385" y="1088177"/>
                  </a:lnTo>
                  <a:cubicBezTo>
                    <a:pt x="2576320" y="1121275"/>
                    <a:pt x="2605278" y="1081285"/>
                    <a:pt x="2577698" y="1108865"/>
                  </a:cubicBezTo>
                  <a:cubicBezTo>
                    <a:pt x="2555154" y="1131409"/>
                    <a:pt x="2576579" y="1121650"/>
                    <a:pt x="2552872" y="1129553"/>
                  </a:cubicBezTo>
                  <a:cubicBezTo>
                    <a:pt x="2550114" y="1133690"/>
                    <a:pt x="2548814" y="1139330"/>
                    <a:pt x="2544597" y="1141965"/>
                  </a:cubicBezTo>
                  <a:cubicBezTo>
                    <a:pt x="2537200" y="1146588"/>
                    <a:pt x="2528047" y="1147482"/>
                    <a:pt x="2519772" y="1150240"/>
                  </a:cubicBezTo>
                  <a:lnTo>
                    <a:pt x="2507359" y="1154378"/>
                  </a:lnTo>
                  <a:cubicBezTo>
                    <a:pt x="2503222" y="1155757"/>
                    <a:pt x="2498576" y="1156097"/>
                    <a:pt x="2494947" y="1158516"/>
                  </a:cubicBezTo>
                  <a:cubicBezTo>
                    <a:pt x="2478905" y="1169210"/>
                    <a:pt x="2487252" y="1165219"/>
                    <a:pt x="2470121" y="1170928"/>
                  </a:cubicBezTo>
                  <a:cubicBezTo>
                    <a:pt x="2445917" y="1195132"/>
                    <a:pt x="2457547" y="1186206"/>
                    <a:pt x="2437021" y="1199891"/>
                  </a:cubicBezTo>
                  <a:cubicBezTo>
                    <a:pt x="2435642" y="1204029"/>
                    <a:pt x="2435608" y="1208898"/>
                    <a:pt x="2432883" y="1212304"/>
                  </a:cubicBezTo>
                  <a:cubicBezTo>
                    <a:pt x="2429777" y="1216187"/>
                    <a:pt x="2424354" y="1217473"/>
                    <a:pt x="2420471" y="1220579"/>
                  </a:cubicBezTo>
                  <a:cubicBezTo>
                    <a:pt x="2417425" y="1223016"/>
                    <a:pt x="2415241" y="1226417"/>
                    <a:pt x="2412195" y="1228854"/>
                  </a:cubicBezTo>
                  <a:cubicBezTo>
                    <a:pt x="2408312" y="1231960"/>
                    <a:pt x="2403603" y="1233946"/>
                    <a:pt x="2399783" y="1237129"/>
                  </a:cubicBezTo>
                  <a:cubicBezTo>
                    <a:pt x="2395288" y="1240875"/>
                    <a:pt x="2391865" y="1245796"/>
                    <a:pt x="2387370" y="1249542"/>
                  </a:cubicBezTo>
                  <a:cubicBezTo>
                    <a:pt x="2383550" y="1252725"/>
                    <a:pt x="2379004" y="1254927"/>
                    <a:pt x="2374957" y="1257817"/>
                  </a:cubicBezTo>
                  <a:cubicBezTo>
                    <a:pt x="2353038" y="1273473"/>
                    <a:pt x="2366138" y="1267653"/>
                    <a:pt x="2345995" y="1274367"/>
                  </a:cubicBezTo>
                  <a:cubicBezTo>
                    <a:pt x="2327428" y="1292932"/>
                    <a:pt x="2349477" y="1273352"/>
                    <a:pt x="2325307" y="1286780"/>
                  </a:cubicBezTo>
                  <a:cubicBezTo>
                    <a:pt x="2316613" y="1291610"/>
                    <a:pt x="2308756" y="1297813"/>
                    <a:pt x="2300481" y="1303330"/>
                  </a:cubicBezTo>
                  <a:cubicBezTo>
                    <a:pt x="2296344" y="1306088"/>
                    <a:pt x="2292786" y="1310032"/>
                    <a:pt x="2288069" y="1311605"/>
                  </a:cubicBezTo>
                  <a:cubicBezTo>
                    <a:pt x="2265311" y="1319192"/>
                    <a:pt x="2285702" y="1311185"/>
                    <a:pt x="2263243" y="1324018"/>
                  </a:cubicBezTo>
                  <a:cubicBezTo>
                    <a:pt x="2248927" y="1332198"/>
                    <a:pt x="2248206" y="1331789"/>
                    <a:pt x="2234280" y="1336431"/>
                  </a:cubicBezTo>
                  <a:cubicBezTo>
                    <a:pt x="2230143" y="1340568"/>
                    <a:pt x="2226363" y="1345097"/>
                    <a:pt x="2221868" y="1348843"/>
                  </a:cubicBezTo>
                  <a:cubicBezTo>
                    <a:pt x="2218048" y="1352026"/>
                    <a:pt x="2212971" y="1353602"/>
                    <a:pt x="2209455" y="1357118"/>
                  </a:cubicBezTo>
                  <a:cubicBezTo>
                    <a:pt x="2174585" y="1391988"/>
                    <a:pt x="2223957" y="1348300"/>
                    <a:pt x="2197042" y="1381944"/>
                  </a:cubicBezTo>
                  <a:cubicBezTo>
                    <a:pt x="2191208" y="1389237"/>
                    <a:pt x="2180395" y="1391630"/>
                    <a:pt x="2172217" y="1394356"/>
                  </a:cubicBezTo>
                  <a:cubicBezTo>
                    <a:pt x="2143763" y="1413326"/>
                    <a:pt x="2156827" y="1407762"/>
                    <a:pt x="2134979" y="1415044"/>
                  </a:cubicBezTo>
                  <a:cubicBezTo>
                    <a:pt x="2106525" y="1434013"/>
                    <a:pt x="2119589" y="1428449"/>
                    <a:pt x="2097741" y="1435732"/>
                  </a:cubicBezTo>
                  <a:cubicBezTo>
                    <a:pt x="2093603" y="1439870"/>
                    <a:pt x="2090443" y="1445303"/>
                    <a:pt x="2085328" y="1448145"/>
                  </a:cubicBezTo>
                  <a:cubicBezTo>
                    <a:pt x="2055039" y="1464972"/>
                    <a:pt x="2063233" y="1445416"/>
                    <a:pt x="2035678" y="1472970"/>
                  </a:cubicBezTo>
                  <a:cubicBezTo>
                    <a:pt x="2007336" y="1501311"/>
                    <a:pt x="2020589" y="1491303"/>
                    <a:pt x="1998440" y="1506070"/>
                  </a:cubicBezTo>
                  <a:cubicBezTo>
                    <a:pt x="1995682" y="1510208"/>
                    <a:pt x="1993681" y="1514967"/>
                    <a:pt x="1990165" y="1518483"/>
                  </a:cubicBezTo>
                  <a:cubicBezTo>
                    <a:pt x="1978308" y="1530340"/>
                    <a:pt x="1978799" y="1524166"/>
                    <a:pt x="1965339" y="1530896"/>
                  </a:cubicBezTo>
                  <a:cubicBezTo>
                    <a:pt x="1933264" y="1546934"/>
                    <a:pt x="1971708" y="1532912"/>
                    <a:pt x="1940514" y="1543308"/>
                  </a:cubicBezTo>
                  <a:cubicBezTo>
                    <a:pt x="1936376" y="1546066"/>
                    <a:pt x="1931984" y="1548476"/>
                    <a:pt x="1928101" y="1551583"/>
                  </a:cubicBezTo>
                  <a:cubicBezTo>
                    <a:pt x="1925055" y="1554020"/>
                    <a:pt x="1923171" y="1557852"/>
                    <a:pt x="1919826" y="1559859"/>
                  </a:cubicBezTo>
                  <a:cubicBezTo>
                    <a:pt x="1916086" y="1562103"/>
                    <a:pt x="1911551" y="1562617"/>
                    <a:pt x="1907414" y="1563996"/>
                  </a:cubicBezTo>
                  <a:cubicBezTo>
                    <a:pt x="1888847" y="1582561"/>
                    <a:pt x="1910896" y="1562981"/>
                    <a:pt x="1886726" y="1576409"/>
                  </a:cubicBezTo>
                  <a:cubicBezTo>
                    <a:pt x="1878032" y="1581239"/>
                    <a:pt x="1870175" y="1587442"/>
                    <a:pt x="1861900" y="1592959"/>
                  </a:cubicBezTo>
                  <a:cubicBezTo>
                    <a:pt x="1821573" y="1619843"/>
                    <a:pt x="1884222" y="1577747"/>
                    <a:pt x="1832937" y="1613647"/>
                  </a:cubicBezTo>
                  <a:cubicBezTo>
                    <a:pt x="1824789" y="1619350"/>
                    <a:pt x="1817547" y="1627052"/>
                    <a:pt x="1808112" y="1630197"/>
                  </a:cubicBezTo>
                  <a:cubicBezTo>
                    <a:pt x="1803974" y="1631576"/>
                    <a:pt x="1799512" y="1632217"/>
                    <a:pt x="1795699" y="1634335"/>
                  </a:cubicBezTo>
                  <a:cubicBezTo>
                    <a:pt x="1787005" y="1639165"/>
                    <a:pt x="1779149" y="1645368"/>
                    <a:pt x="1770874" y="1650885"/>
                  </a:cubicBezTo>
                  <a:cubicBezTo>
                    <a:pt x="1766736" y="1653643"/>
                    <a:pt x="1763179" y="1657588"/>
                    <a:pt x="1758461" y="1659160"/>
                  </a:cubicBezTo>
                  <a:lnTo>
                    <a:pt x="1746049" y="1663297"/>
                  </a:lnTo>
                  <a:cubicBezTo>
                    <a:pt x="1741911" y="1666056"/>
                    <a:pt x="1738084" y="1669349"/>
                    <a:pt x="1733636" y="1671573"/>
                  </a:cubicBezTo>
                  <a:cubicBezTo>
                    <a:pt x="1729735" y="1673523"/>
                    <a:pt x="1725036" y="1673592"/>
                    <a:pt x="1721223" y="1675710"/>
                  </a:cubicBezTo>
                  <a:cubicBezTo>
                    <a:pt x="1683583" y="1696620"/>
                    <a:pt x="1708106" y="1684572"/>
                    <a:pt x="1683985" y="1704673"/>
                  </a:cubicBezTo>
                  <a:cubicBezTo>
                    <a:pt x="1666201" y="1719493"/>
                    <a:pt x="1677819" y="1707756"/>
                    <a:pt x="1659160" y="1717086"/>
                  </a:cubicBezTo>
                  <a:cubicBezTo>
                    <a:pt x="1654712" y="1719310"/>
                    <a:pt x="1651291" y="1723341"/>
                    <a:pt x="1646747" y="1725361"/>
                  </a:cubicBezTo>
                  <a:cubicBezTo>
                    <a:pt x="1638776" y="1728904"/>
                    <a:pt x="1630197" y="1730878"/>
                    <a:pt x="1621922" y="1733636"/>
                  </a:cubicBezTo>
                  <a:lnTo>
                    <a:pt x="1609509" y="1737773"/>
                  </a:lnTo>
                  <a:cubicBezTo>
                    <a:pt x="1581055" y="1756743"/>
                    <a:pt x="1594119" y="1751179"/>
                    <a:pt x="1572271" y="1758461"/>
                  </a:cubicBezTo>
                  <a:cubicBezTo>
                    <a:pt x="1543817" y="1777431"/>
                    <a:pt x="1556881" y="1771867"/>
                    <a:pt x="1535033" y="1779149"/>
                  </a:cubicBezTo>
                  <a:cubicBezTo>
                    <a:pt x="1532275" y="1783287"/>
                    <a:pt x="1530500" y="1788287"/>
                    <a:pt x="1526758" y="1791562"/>
                  </a:cubicBezTo>
                  <a:cubicBezTo>
                    <a:pt x="1491972" y="1822000"/>
                    <a:pt x="1514145" y="1799937"/>
                    <a:pt x="1489520" y="1812250"/>
                  </a:cubicBezTo>
                  <a:cubicBezTo>
                    <a:pt x="1462449" y="1825786"/>
                    <a:pt x="1492146" y="1814637"/>
                    <a:pt x="1464695" y="1832937"/>
                  </a:cubicBezTo>
                  <a:cubicBezTo>
                    <a:pt x="1461066" y="1835356"/>
                    <a:pt x="1456095" y="1834957"/>
                    <a:pt x="1452282" y="1837075"/>
                  </a:cubicBezTo>
                  <a:cubicBezTo>
                    <a:pt x="1443588" y="1841905"/>
                    <a:pt x="1436691" y="1849931"/>
                    <a:pt x="1427457" y="1853625"/>
                  </a:cubicBezTo>
                  <a:cubicBezTo>
                    <a:pt x="1402720" y="1863520"/>
                    <a:pt x="1413815" y="1859551"/>
                    <a:pt x="1394357" y="1866038"/>
                  </a:cubicBezTo>
                  <a:cubicBezTo>
                    <a:pt x="1375787" y="1884606"/>
                    <a:pt x="1397842" y="1865020"/>
                    <a:pt x="1373669" y="1878450"/>
                  </a:cubicBezTo>
                  <a:cubicBezTo>
                    <a:pt x="1330988" y="1902162"/>
                    <a:pt x="1364516" y="1889777"/>
                    <a:pt x="1336431" y="1899138"/>
                  </a:cubicBezTo>
                  <a:cubicBezTo>
                    <a:pt x="1304574" y="1930995"/>
                    <a:pt x="1321342" y="1917473"/>
                    <a:pt x="1286780" y="1940514"/>
                  </a:cubicBezTo>
                  <a:cubicBezTo>
                    <a:pt x="1282642" y="1943272"/>
                    <a:pt x="1279085" y="1947216"/>
                    <a:pt x="1274367" y="1948789"/>
                  </a:cubicBezTo>
                  <a:lnTo>
                    <a:pt x="1249542" y="1957064"/>
                  </a:lnTo>
                  <a:cubicBezTo>
                    <a:pt x="1244471" y="1961121"/>
                    <a:pt x="1225222" y="1977499"/>
                    <a:pt x="1216442" y="1981889"/>
                  </a:cubicBezTo>
                  <a:cubicBezTo>
                    <a:pt x="1212541" y="1983840"/>
                    <a:pt x="1207842" y="1983909"/>
                    <a:pt x="1204029" y="1986027"/>
                  </a:cubicBezTo>
                  <a:cubicBezTo>
                    <a:pt x="1195335" y="1990857"/>
                    <a:pt x="1188639" y="1999432"/>
                    <a:pt x="1179204" y="2002577"/>
                  </a:cubicBezTo>
                  <a:cubicBezTo>
                    <a:pt x="1148000" y="2012979"/>
                    <a:pt x="1186466" y="1998947"/>
                    <a:pt x="1154378" y="2014990"/>
                  </a:cubicBezTo>
                  <a:cubicBezTo>
                    <a:pt x="1150477" y="2016940"/>
                    <a:pt x="1146103" y="2017748"/>
                    <a:pt x="1141966" y="2019127"/>
                  </a:cubicBezTo>
                  <a:cubicBezTo>
                    <a:pt x="1137828" y="2021885"/>
                    <a:pt x="1134001" y="2025178"/>
                    <a:pt x="1129553" y="2027402"/>
                  </a:cubicBezTo>
                  <a:cubicBezTo>
                    <a:pt x="1125652" y="2029353"/>
                    <a:pt x="1120927" y="2029376"/>
                    <a:pt x="1117140" y="2031540"/>
                  </a:cubicBezTo>
                  <a:cubicBezTo>
                    <a:pt x="1082076" y="2051577"/>
                    <a:pt x="1116635" y="2038606"/>
                    <a:pt x="1088177" y="2048090"/>
                  </a:cubicBezTo>
                  <a:cubicBezTo>
                    <a:pt x="1084040" y="2052228"/>
                    <a:pt x="1080260" y="2056757"/>
                    <a:pt x="1075765" y="2060503"/>
                  </a:cubicBezTo>
                  <a:cubicBezTo>
                    <a:pt x="1061735" y="2072195"/>
                    <a:pt x="1066304" y="2066331"/>
                    <a:pt x="1050939" y="2072916"/>
                  </a:cubicBezTo>
                  <a:cubicBezTo>
                    <a:pt x="1020652" y="2085897"/>
                    <a:pt x="1048349" y="2077701"/>
                    <a:pt x="1017839" y="2085328"/>
                  </a:cubicBezTo>
                  <a:cubicBezTo>
                    <a:pt x="989385" y="2104297"/>
                    <a:pt x="1002449" y="2098733"/>
                    <a:pt x="980601" y="2106016"/>
                  </a:cubicBezTo>
                  <a:cubicBezTo>
                    <a:pt x="949038" y="2137579"/>
                    <a:pt x="985713" y="2104605"/>
                    <a:pt x="955776" y="2122566"/>
                  </a:cubicBezTo>
                  <a:cubicBezTo>
                    <a:pt x="931272" y="2137267"/>
                    <a:pt x="974187" y="2130221"/>
                    <a:pt x="922675" y="2147392"/>
                  </a:cubicBezTo>
                  <a:lnTo>
                    <a:pt x="897850" y="2155667"/>
                  </a:lnTo>
                  <a:lnTo>
                    <a:pt x="885437" y="2159804"/>
                  </a:lnTo>
                  <a:cubicBezTo>
                    <a:pt x="881299" y="2162562"/>
                    <a:pt x="877568" y="2166059"/>
                    <a:pt x="873024" y="2168079"/>
                  </a:cubicBezTo>
                  <a:cubicBezTo>
                    <a:pt x="865053" y="2171622"/>
                    <a:pt x="856474" y="2173596"/>
                    <a:pt x="848199" y="2176354"/>
                  </a:cubicBezTo>
                  <a:lnTo>
                    <a:pt x="835786" y="2180492"/>
                  </a:lnTo>
                  <a:lnTo>
                    <a:pt x="823374" y="2184630"/>
                  </a:lnTo>
                  <a:lnTo>
                    <a:pt x="810961" y="2188767"/>
                  </a:lnTo>
                  <a:cubicBezTo>
                    <a:pt x="806823" y="2191525"/>
                    <a:pt x="802996" y="2194818"/>
                    <a:pt x="798548" y="2197042"/>
                  </a:cubicBezTo>
                  <a:cubicBezTo>
                    <a:pt x="794647" y="2198992"/>
                    <a:pt x="789948" y="2199062"/>
                    <a:pt x="786136" y="2201180"/>
                  </a:cubicBezTo>
                  <a:cubicBezTo>
                    <a:pt x="777442" y="2206010"/>
                    <a:pt x="769585" y="2212213"/>
                    <a:pt x="761310" y="2217730"/>
                  </a:cubicBezTo>
                  <a:lnTo>
                    <a:pt x="736485" y="2234280"/>
                  </a:lnTo>
                  <a:cubicBezTo>
                    <a:pt x="732347" y="2237038"/>
                    <a:pt x="728790" y="2240982"/>
                    <a:pt x="724072" y="2242555"/>
                  </a:cubicBezTo>
                  <a:lnTo>
                    <a:pt x="686834" y="2254968"/>
                  </a:lnTo>
                  <a:cubicBezTo>
                    <a:pt x="682697" y="2256347"/>
                    <a:pt x="678051" y="2256687"/>
                    <a:pt x="674422" y="2259106"/>
                  </a:cubicBezTo>
                  <a:cubicBezTo>
                    <a:pt x="658380" y="2269800"/>
                    <a:pt x="666727" y="2265809"/>
                    <a:pt x="649596" y="2271518"/>
                  </a:cubicBezTo>
                  <a:cubicBezTo>
                    <a:pt x="614031" y="2295229"/>
                    <a:pt x="659026" y="2266803"/>
                    <a:pt x="624771" y="2283931"/>
                  </a:cubicBezTo>
                  <a:cubicBezTo>
                    <a:pt x="620323" y="2286155"/>
                    <a:pt x="616806" y="2289982"/>
                    <a:pt x="612358" y="2292206"/>
                  </a:cubicBezTo>
                  <a:cubicBezTo>
                    <a:pt x="608457" y="2294156"/>
                    <a:pt x="603758" y="2294226"/>
                    <a:pt x="599946" y="2296344"/>
                  </a:cubicBezTo>
                  <a:cubicBezTo>
                    <a:pt x="591252" y="2301174"/>
                    <a:pt x="584555" y="2309749"/>
                    <a:pt x="575120" y="2312894"/>
                  </a:cubicBezTo>
                  <a:lnTo>
                    <a:pt x="550295" y="2321169"/>
                  </a:lnTo>
                  <a:cubicBezTo>
                    <a:pt x="546157" y="2322548"/>
                    <a:pt x="542113" y="2324249"/>
                    <a:pt x="537882" y="2325307"/>
                  </a:cubicBezTo>
                  <a:cubicBezTo>
                    <a:pt x="512872" y="2331559"/>
                    <a:pt x="526723" y="2327647"/>
                    <a:pt x="496507" y="2337719"/>
                  </a:cubicBezTo>
                  <a:lnTo>
                    <a:pt x="484094" y="2341857"/>
                  </a:lnTo>
                  <a:cubicBezTo>
                    <a:pt x="444489" y="2381459"/>
                    <a:pt x="495201" y="2334451"/>
                    <a:pt x="459269" y="2358407"/>
                  </a:cubicBezTo>
                  <a:cubicBezTo>
                    <a:pt x="428281" y="2379067"/>
                    <a:pt x="463953" y="2365122"/>
                    <a:pt x="434443" y="2374957"/>
                  </a:cubicBezTo>
                  <a:cubicBezTo>
                    <a:pt x="398878" y="2398668"/>
                    <a:pt x="443873" y="2370242"/>
                    <a:pt x="409618" y="2387370"/>
                  </a:cubicBezTo>
                  <a:cubicBezTo>
                    <a:pt x="377532" y="2403413"/>
                    <a:pt x="415994" y="2389381"/>
                    <a:pt x="384793" y="2399783"/>
                  </a:cubicBezTo>
                  <a:cubicBezTo>
                    <a:pt x="369503" y="2422716"/>
                    <a:pt x="385266" y="2404577"/>
                    <a:pt x="364105" y="2416333"/>
                  </a:cubicBezTo>
                  <a:cubicBezTo>
                    <a:pt x="315977" y="2443071"/>
                    <a:pt x="362788" y="2425046"/>
                    <a:pt x="314454" y="2441158"/>
                  </a:cubicBezTo>
                  <a:lnTo>
                    <a:pt x="302042" y="2445296"/>
                  </a:lnTo>
                  <a:lnTo>
                    <a:pt x="289629" y="2449433"/>
                  </a:lnTo>
                  <a:cubicBezTo>
                    <a:pt x="281354" y="2454950"/>
                    <a:pt x="271836" y="2458951"/>
                    <a:pt x="264804" y="2465983"/>
                  </a:cubicBezTo>
                  <a:cubicBezTo>
                    <a:pt x="262045" y="2468742"/>
                    <a:pt x="260017" y="2472514"/>
                    <a:pt x="256528" y="2474259"/>
                  </a:cubicBezTo>
                  <a:cubicBezTo>
                    <a:pt x="248726" y="2478160"/>
                    <a:pt x="239978" y="2479776"/>
                    <a:pt x="231703" y="2482534"/>
                  </a:cubicBezTo>
                  <a:lnTo>
                    <a:pt x="219290" y="2486671"/>
                  </a:lnTo>
                  <a:lnTo>
                    <a:pt x="206878" y="2490809"/>
                  </a:lnTo>
                  <a:cubicBezTo>
                    <a:pt x="204120" y="2486671"/>
                    <a:pt x="202820" y="2481032"/>
                    <a:pt x="198603" y="2478396"/>
                  </a:cubicBezTo>
                  <a:cubicBezTo>
                    <a:pt x="191206" y="2473773"/>
                    <a:pt x="182052" y="2472880"/>
                    <a:pt x="173777" y="2470121"/>
                  </a:cubicBezTo>
                  <a:lnTo>
                    <a:pt x="136539" y="2457708"/>
                  </a:lnTo>
                  <a:lnTo>
                    <a:pt x="111714" y="2449433"/>
                  </a:lnTo>
                  <a:lnTo>
                    <a:pt x="99301" y="2445296"/>
                  </a:lnTo>
                  <a:cubicBezTo>
                    <a:pt x="82821" y="2420575"/>
                    <a:pt x="100818" y="2442068"/>
                    <a:pt x="78614" y="2428745"/>
                  </a:cubicBezTo>
                  <a:cubicBezTo>
                    <a:pt x="50222" y="2411710"/>
                    <a:pt x="93079" y="2428050"/>
                    <a:pt x="57926" y="2416333"/>
                  </a:cubicBezTo>
                  <a:cubicBezTo>
                    <a:pt x="53788" y="2413575"/>
                    <a:pt x="49333" y="2411241"/>
                    <a:pt x="45513" y="2408058"/>
                  </a:cubicBezTo>
                  <a:cubicBezTo>
                    <a:pt x="41018" y="2404312"/>
                    <a:pt x="37969" y="2398891"/>
                    <a:pt x="33100" y="2395645"/>
                  </a:cubicBezTo>
                  <a:cubicBezTo>
                    <a:pt x="29471" y="2393226"/>
                    <a:pt x="24825" y="2392886"/>
                    <a:pt x="20688" y="2391507"/>
                  </a:cubicBezTo>
                  <a:cubicBezTo>
                    <a:pt x="17930" y="2387370"/>
                    <a:pt x="15519" y="2382978"/>
                    <a:pt x="12413" y="2379095"/>
                  </a:cubicBezTo>
                  <a:cubicBezTo>
                    <a:pt x="9976" y="2376049"/>
                    <a:pt x="2069" y="2365303"/>
                    <a:pt x="0" y="2362545"/>
                  </a:cubicBezTo>
                  <a:close/>
                </a:path>
              </a:pathLst>
            </a:custGeom>
            <a:solidFill>
              <a:srgbClr val="92D050">
                <a:alpha val="44000"/>
              </a:srgbClr>
            </a:solidFill>
            <a:ln w="9525" cap="flat" cmpd="sng" algn="ctr">
              <a:solidFill>
                <a:srgbClr val="000000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1" name="Down Arrow 10">
              <a:extLst>
                <a:ext uri="{FF2B5EF4-FFF2-40B4-BE49-F238E27FC236}">
                  <a16:creationId xmlns:a16="http://schemas.microsoft.com/office/drawing/2014/main" id="{FF3542A6-9BE1-0C41-9EEA-12683FF1E985}"/>
                </a:ext>
              </a:extLst>
            </p:cNvPr>
            <p:cNvSpPr/>
            <p:nvPr/>
          </p:nvSpPr>
          <p:spPr bwMode="auto">
            <a:xfrm rot="18807867">
              <a:off x="4942567" y="4575172"/>
              <a:ext cx="264254" cy="416703"/>
            </a:xfrm>
            <a:prstGeom prst="downArrow">
              <a:avLst/>
            </a:prstGeom>
            <a:solidFill>
              <a:schemeClr val="lt1">
                <a:alpha val="23000"/>
              </a:schemeClr>
            </a:solidFill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2" name="Down Arrow 11">
              <a:extLst>
                <a:ext uri="{FF2B5EF4-FFF2-40B4-BE49-F238E27FC236}">
                  <a16:creationId xmlns:a16="http://schemas.microsoft.com/office/drawing/2014/main" id="{F4FA5A08-7DE7-D349-80D4-2A49DEDA2C45}"/>
                </a:ext>
              </a:extLst>
            </p:cNvPr>
            <p:cNvSpPr/>
            <p:nvPr/>
          </p:nvSpPr>
          <p:spPr bwMode="auto">
            <a:xfrm rot="18505338">
              <a:off x="5539809" y="4024688"/>
              <a:ext cx="264254" cy="570812"/>
            </a:xfrm>
            <a:prstGeom prst="downArrow">
              <a:avLst/>
            </a:prstGeom>
            <a:solidFill>
              <a:schemeClr val="lt1">
                <a:alpha val="23000"/>
              </a:schemeClr>
            </a:solidFill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3" name="Down Arrow 12">
              <a:extLst>
                <a:ext uri="{FF2B5EF4-FFF2-40B4-BE49-F238E27FC236}">
                  <a16:creationId xmlns:a16="http://schemas.microsoft.com/office/drawing/2014/main" id="{53E34A51-59BA-164B-B610-C00B076E4BE0}"/>
                </a:ext>
              </a:extLst>
            </p:cNvPr>
            <p:cNvSpPr/>
            <p:nvPr/>
          </p:nvSpPr>
          <p:spPr bwMode="auto">
            <a:xfrm rot="18303039">
              <a:off x="6032431" y="3498779"/>
              <a:ext cx="264254" cy="698923"/>
            </a:xfrm>
            <a:prstGeom prst="downArrow">
              <a:avLst/>
            </a:prstGeom>
            <a:solidFill>
              <a:schemeClr val="lt1">
                <a:alpha val="23000"/>
              </a:schemeClr>
            </a:solidFill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BAE18721-CACB-3646-9FAD-157E7008A023}"/>
                    </a:ext>
                  </a:extLst>
                </p:cNvPr>
                <p:cNvSpPr txBox="1"/>
                <p:nvPr/>
              </p:nvSpPr>
              <p:spPr>
                <a:xfrm>
                  <a:off x="5671936" y="4568129"/>
                  <a:ext cx="1390638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b="1" dirty="0"/>
                    <a:t>Increasing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</m:sub>
                      </m:sSub>
                    </m:oMath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BAE18721-CACB-3646-9FAD-157E7008A02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71936" y="4568129"/>
                  <a:ext cx="1390638" cy="646331"/>
                </a:xfrm>
                <a:prstGeom prst="rect">
                  <a:avLst/>
                </a:prstGeom>
                <a:blipFill>
                  <a:blip r:embed="rId4"/>
                  <a:stretch>
                    <a:fillRect l="-1818" t="-5882" r="-545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1939485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B753A-C781-FA42-8C2E-94BDCCC595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Minimise Power… What a big fan you have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AB56A0-AA7C-114C-99F0-28969FB6B00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17</a:t>
            </a:fld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981CF2-EAEF-5347-B6DA-DEAF312B9F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500" y="1549401"/>
            <a:ext cx="6223000" cy="4902200"/>
          </a:xfrm>
          <a:prstGeom prst="rect">
            <a:avLst/>
          </a:prstGeom>
        </p:spPr>
      </p:pic>
      <p:sp>
        <p:nvSpPr>
          <p:cNvPr id="7" name="Freeform 6">
            <a:extLst>
              <a:ext uri="{FF2B5EF4-FFF2-40B4-BE49-F238E27FC236}">
                <a16:creationId xmlns:a16="http://schemas.microsoft.com/office/drawing/2014/main" id="{A26F1F20-8D0C-0B46-8FF4-A416DC435453}"/>
              </a:ext>
            </a:extLst>
          </p:cNvPr>
          <p:cNvSpPr/>
          <p:nvPr/>
        </p:nvSpPr>
        <p:spPr bwMode="auto">
          <a:xfrm>
            <a:off x="3806493" y="3093273"/>
            <a:ext cx="3140405" cy="2490809"/>
          </a:xfrm>
          <a:custGeom>
            <a:avLst/>
            <a:gdLst>
              <a:gd name="connsiteX0" fmla="*/ 0 w 3140405"/>
              <a:gd name="connsiteY0" fmla="*/ 2362545 h 2490809"/>
              <a:gd name="connsiteX1" fmla="*/ 0 w 3140405"/>
              <a:gd name="connsiteY1" fmla="*/ 2362545 h 2490809"/>
              <a:gd name="connsiteX2" fmla="*/ 37238 w 3140405"/>
              <a:gd name="connsiteY2" fmla="*/ 2366682 h 2490809"/>
              <a:gd name="connsiteX3" fmla="*/ 62063 w 3140405"/>
              <a:gd name="connsiteY3" fmla="*/ 2350132 h 2490809"/>
              <a:gd name="connsiteX4" fmla="*/ 99301 w 3140405"/>
              <a:gd name="connsiteY4" fmla="*/ 2325307 h 2490809"/>
              <a:gd name="connsiteX5" fmla="*/ 124127 w 3140405"/>
              <a:gd name="connsiteY5" fmla="*/ 2308756 h 2490809"/>
              <a:gd name="connsiteX6" fmla="*/ 136539 w 3140405"/>
              <a:gd name="connsiteY6" fmla="*/ 2304619 h 2490809"/>
              <a:gd name="connsiteX7" fmla="*/ 173777 w 3140405"/>
              <a:gd name="connsiteY7" fmla="*/ 2275656 h 2490809"/>
              <a:gd name="connsiteX8" fmla="*/ 198603 w 3140405"/>
              <a:gd name="connsiteY8" fmla="*/ 2259106 h 2490809"/>
              <a:gd name="connsiteX9" fmla="*/ 211015 w 3140405"/>
              <a:gd name="connsiteY9" fmla="*/ 2250831 h 2490809"/>
              <a:gd name="connsiteX10" fmla="*/ 223428 w 3140405"/>
              <a:gd name="connsiteY10" fmla="*/ 2246693 h 2490809"/>
              <a:gd name="connsiteX11" fmla="*/ 248253 w 3140405"/>
              <a:gd name="connsiteY11" fmla="*/ 2230143 h 2490809"/>
              <a:gd name="connsiteX12" fmla="*/ 260666 w 3140405"/>
              <a:gd name="connsiteY12" fmla="*/ 2221868 h 2490809"/>
              <a:gd name="connsiteX13" fmla="*/ 281354 w 3140405"/>
              <a:gd name="connsiteY13" fmla="*/ 2201180 h 2490809"/>
              <a:gd name="connsiteX14" fmla="*/ 293766 w 3140405"/>
              <a:gd name="connsiteY14" fmla="*/ 2188767 h 2490809"/>
              <a:gd name="connsiteX15" fmla="*/ 318592 w 3140405"/>
              <a:gd name="connsiteY15" fmla="*/ 2172217 h 2490809"/>
              <a:gd name="connsiteX16" fmla="*/ 331004 w 3140405"/>
              <a:gd name="connsiteY16" fmla="*/ 2163942 h 2490809"/>
              <a:gd name="connsiteX17" fmla="*/ 351692 w 3140405"/>
              <a:gd name="connsiteY17" fmla="*/ 2143254 h 2490809"/>
              <a:gd name="connsiteX18" fmla="*/ 364105 w 3140405"/>
              <a:gd name="connsiteY18" fmla="*/ 2130841 h 2490809"/>
              <a:gd name="connsiteX19" fmla="*/ 376518 w 3140405"/>
              <a:gd name="connsiteY19" fmla="*/ 2122566 h 2490809"/>
              <a:gd name="connsiteX20" fmla="*/ 397205 w 3140405"/>
              <a:gd name="connsiteY20" fmla="*/ 2101878 h 2490809"/>
              <a:gd name="connsiteX21" fmla="*/ 409618 w 3140405"/>
              <a:gd name="connsiteY21" fmla="*/ 2093603 h 2490809"/>
              <a:gd name="connsiteX22" fmla="*/ 434443 w 3140405"/>
              <a:gd name="connsiteY22" fmla="*/ 2068778 h 2490809"/>
              <a:gd name="connsiteX23" fmla="*/ 459269 w 3140405"/>
              <a:gd name="connsiteY23" fmla="*/ 2052228 h 2490809"/>
              <a:gd name="connsiteX24" fmla="*/ 479957 w 3140405"/>
              <a:gd name="connsiteY24" fmla="*/ 2035678 h 2490809"/>
              <a:gd name="connsiteX25" fmla="*/ 500644 w 3140405"/>
              <a:gd name="connsiteY25" fmla="*/ 2023265 h 2490809"/>
              <a:gd name="connsiteX26" fmla="*/ 513057 w 3140405"/>
              <a:gd name="connsiteY26" fmla="*/ 2010852 h 2490809"/>
              <a:gd name="connsiteX27" fmla="*/ 525470 w 3140405"/>
              <a:gd name="connsiteY27" fmla="*/ 2002577 h 2490809"/>
              <a:gd name="connsiteX28" fmla="*/ 533745 w 3140405"/>
              <a:gd name="connsiteY28" fmla="*/ 1990164 h 2490809"/>
              <a:gd name="connsiteX29" fmla="*/ 546157 w 3140405"/>
              <a:gd name="connsiteY29" fmla="*/ 1977752 h 2490809"/>
              <a:gd name="connsiteX30" fmla="*/ 575120 w 3140405"/>
              <a:gd name="connsiteY30" fmla="*/ 1940514 h 2490809"/>
              <a:gd name="connsiteX31" fmla="*/ 599946 w 3140405"/>
              <a:gd name="connsiteY31" fmla="*/ 1928101 h 2490809"/>
              <a:gd name="connsiteX32" fmla="*/ 624771 w 3140405"/>
              <a:gd name="connsiteY32" fmla="*/ 1911551 h 2490809"/>
              <a:gd name="connsiteX33" fmla="*/ 637184 w 3140405"/>
              <a:gd name="connsiteY33" fmla="*/ 1903276 h 2490809"/>
              <a:gd name="connsiteX34" fmla="*/ 649596 w 3140405"/>
              <a:gd name="connsiteY34" fmla="*/ 1890863 h 2490809"/>
              <a:gd name="connsiteX35" fmla="*/ 674422 w 3140405"/>
              <a:gd name="connsiteY35" fmla="*/ 1874313 h 2490809"/>
              <a:gd name="connsiteX36" fmla="*/ 695109 w 3140405"/>
              <a:gd name="connsiteY36" fmla="*/ 1853625 h 2490809"/>
              <a:gd name="connsiteX37" fmla="*/ 728210 w 3140405"/>
              <a:gd name="connsiteY37" fmla="*/ 1824662 h 2490809"/>
              <a:gd name="connsiteX38" fmla="*/ 736485 w 3140405"/>
              <a:gd name="connsiteY38" fmla="*/ 1812250 h 2490809"/>
              <a:gd name="connsiteX39" fmla="*/ 761310 w 3140405"/>
              <a:gd name="connsiteY39" fmla="*/ 1795699 h 2490809"/>
              <a:gd name="connsiteX40" fmla="*/ 769585 w 3140405"/>
              <a:gd name="connsiteY40" fmla="*/ 1783287 h 2490809"/>
              <a:gd name="connsiteX41" fmla="*/ 798548 w 3140405"/>
              <a:gd name="connsiteY41" fmla="*/ 1754324 h 2490809"/>
              <a:gd name="connsiteX42" fmla="*/ 810961 w 3140405"/>
              <a:gd name="connsiteY42" fmla="*/ 1741911 h 2490809"/>
              <a:gd name="connsiteX43" fmla="*/ 823374 w 3140405"/>
              <a:gd name="connsiteY43" fmla="*/ 1729498 h 2490809"/>
              <a:gd name="connsiteX44" fmla="*/ 835786 w 3140405"/>
              <a:gd name="connsiteY44" fmla="*/ 1721223 h 2490809"/>
              <a:gd name="connsiteX45" fmla="*/ 868887 w 3140405"/>
              <a:gd name="connsiteY45" fmla="*/ 1692260 h 2490809"/>
              <a:gd name="connsiteX46" fmla="*/ 885437 w 3140405"/>
              <a:gd name="connsiteY46" fmla="*/ 1667435 h 2490809"/>
              <a:gd name="connsiteX47" fmla="*/ 910262 w 3140405"/>
              <a:gd name="connsiteY47" fmla="*/ 1642610 h 2490809"/>
              <a:gd name="connsiteX48" fmla="*/ 935088 w 3140405"/>
              <a:gd name="connsiteY48" fmla="*/ 1626059 h 2490809"/>
              <a:gd name="connsiteX49" fmla="*/ 947500 w 3140405"/>
              <a:gd name="connsiteY49" fmla="*/ 1617784 h 2490809"/>
              <a:gd name="connsiteX50" fmla="*/ 968188 w 3140405"/>
              <a:gd name="connsiteY50" fmla="*/ 1601234 h 2490809"/>
              <a:gd name="connsiteX51" fmla="*/ 976463 w 3140405"/>
              <a:gd name="connsiteY51" fmla="*/ 1588821 h 2490809"/>
              <a:gd name="connsiteX52" fmla="*/ 980601 w 3140405"/>
              <a:gd name="connsiteY52" fmla="*/ 1576409 h 2490809"/>
              <a:gd name="connsiteX53" fmla="*/ 993014 w 3140405"/>
              <a:gd name="connsiteY53" fmla="*/ 1563996 h 2490809"/>
              <a:gd name="connsiteX54" fmla="*/ 1005426 w 3140405"/>
              <a:gd name="connsiteY54" fmla="*/ 1539171 h 2490809"/>
              <a:gd name="connsiteX55" fmla="*/ 1030252 w 3140405"/>
              <a:gd name="connsiteY55" fmla="*/ 1522621 h 2490809"/>
              <a:gd name="connsiteX56" fmla="*/ 1050939 w 3140405"/>
              <a:gd name="connsiteY56" fmla="*/ 1510208 h 2490809"/>
              <a:gd name="connsiteX57" fmla="*/ 1075765 w 3140405"/>
              <a:gd name="connsiteY57" fmla="*/ 1485383 h 2490809"/>
              <a:gd name="connsiteX58" fmla="*/ 1092315 w 3140405"/>
              <a:gd name="connsiteY58" fmla="*/ 1460557 h 2490809"/>
              <a:gd name="connsiteX59" fmla="*/ 1100590 w 3140405"/>
              <a:gd name="connsiteY59" fmla="*/ 1448145 h 2490809"/>
              <a:gd name="connsiteX60" fmla="*/ 1108865 w 3140405"/>
              <a:gd name="connsiteY60" fmla="*/ 1439869 h 2490809"/>
              <a:gd name="connsiteX61" fmla="*/ 1129553 w 3140405"/>
              <a:gd name="connsiteY61" fmla="*/ 1419182 h 2490809"/>
              <a:gd name="connsiteX62" fmla="*/ 1162653 w 3140405"/>
              <a:gd name="connsiteY62" fmla="*/ 1390219 h 2490809"/>
              <a:gd name="connsiteX63" fmla="*/ 1175066 w 3140405"/>
              <a:gd name="connsiteY63" fmla="*/ 1377806 h 2490809"/>
              <a:gd name="connsiteX64" fmla="*/ 1183341 w 3140405"/>
              <a:gd name="connsiteY64" fmla="*/ 1365393 h 2490809"/>
              <a:gd name="connsiteX65" fmla="*/ 1195754 w 3140405"/>
              <a:gd name="connsiteY65" fmla="*/ 1357118 h 2490809"/>
              <a:gd name="connsiteX66" fmla="*/ 1204029 w 3140405"/>
              <a:gd name="connsiteY66" fmla="*/ 1344706 h 2490809"/>
              <a:gd name="connsiteX67" fmla="*/ 1228854 w 3140405"/>
              <a:gd name="connsiteY67" fmla="*/ 1324018 h 2490809"/>
              <a:gd name="connsiteX68" fmla="*/ 1249542 w 3140405"/>
              <a:gd name="connsiteY68" fmla="*/ 1303330 h 2490809"/>
              <a:gd name="connsiteX69" fmla="*/ 1261955 w 3140405"/>
              <a:gd name="connsiteY69" fmla="*/ 1290917 h 2490809"/>
              <a:gd name="connsiteX70" fmla="*/ 1286780 w 3140405"/>
              <a:gd name="connsiteY70" fmla="*/ 1274367 h 2490809"/>
              <a:gd name="connsiteX71" fmla="*/ 1307468 w 3140405"/>
              <a:gd name="connsiteY71" fmla="*/ 1249542 h 2490809"/>
              <a:gd name="connsiteX72" fmla="*/ 1324018 w 3140405"/>
              <a:gd name="connsiteY72" fmla="*/ 1224716 h 2490809"/>
              <a:gd name="connsiteX73" fmla="*/ 1340568 w 3140405"/>
              <a:gd name="connsiteY73" fmla="*/ 1199891 h 2490809"/>
              <a:gd name="connsiteX74" fmla="*/ 1348843 w 3140405"/>
              <a:gd name="connsiteY74" fmla="*/ 1187478 h 2490809"/>
              <a:gd name="connsiteX75" fmla="*/ 1373669 w 3140405"/>
              <a:gd name="connsiteY75" fmla="*/ 1170928 h 2490809"/>
              <a:gd name="connsiteX76" fmla="*/ 1390219 w 3140405"/>
              <a:gd name="connsiteY76" fmla="*/ 1150240 h 2490809"/>
              <a:gd name="connsiteX77" fmla="*/ 1402632 w 3140405"/>
              <a:gd name="connsiteY77" fmla="*/ 1141965 h 2490809"/>
              <a:gd name="connsiteX78" fmla="*/ 1406769 w 3140405"/>
              <a:gd name="connsiteY78" fmla="*/ 1129553 h 2490809"/>
              <a:gd name="connsiteX79" fmla="*/ 1419182 w 3140405"/>
              <a:gd name="connsiteY79" fmla="*/ 1121278 h 2490809"/>
              <a:gd name="connsiteX80" fmla="*/ 1427457 w 3140405"/>
              <a:gd name="connsiteY80" fmla="*/ 1113002 h 2490809"/>
              <a:gd name="connsiteX81" fmla="*/ 1444007 w 3140405"/>
              <a:gd name="connsiteY81" fmla="*/ 1088177 h 2490809"/>
              <a:gd name="connsiteX82" fmla="*/ 1452282 w 3140405"/>
              <a:gd name="connsiteY82" fmla="*/ 1075764 h 2490809"/>
              <a:gd name="connsiteX83" fmla="*/ 1477108 w 3140405"/>
              <a:gd name="connsiteY83" fmla="*/ 1059214 h 2490809"/>
              <a:gd name="connsiteX84" fmla="*/ 1485383 w 3140405"/>
              <a:gd name="connsiteY84" fmla="*/ 1046802 h 2490809"/>
              <a:gd name="connsiteX85" fmla="*/ 1506071 w 3140405"/>
              <a:gd name="connsiteY85" fmla="*/ 1026114 h 2490809"/>
              <a:gd name="connsiteX86" fmla="*/ 1535033 w 3140405"/>
              <a:gd name="connsiteY86" fmla="*/ 993013 h 2490809"/>
              <a:gd name="connsiteX87" fmla="*/ 1543309 w 3140405"/>
              <a:gd name="connsiteY87" fmla="*/ 980601 h 2490809"/>
              <a:gd name="connsiteX88" fmla="*/ 1547446 w 3140405"/>
              <a:gd name="connsiteY88" fmla="*/ 968188 h 2490809"/>
              <a:gd name="connsiteX89" fmla="*/ 1563996 w 3140405"/>
              <a:gd name="connsiteY89" fmla="*/ 943363 h 2490809"/>
              <a:gd name="connsiteX90" fmla="*/ 1580547 w 3140405"/>
              <a:gd name="connsiteY90" fmla="*/ 922675 h 2490809"/>
              <a:gd name="connsiteX91" fmla="*/ 1584684 w 3140405"/>
              <a:gd name="connsiteY91" fmla="*/ 910262 h 2490809"/>
              <a:gd name="connsiteX92" fmla="*/ 1617785 w 3140405"/>
              <a:gd name="connsiteY92" fmla="*/ 881299 h 2490809"/>
              <a:gd name="connsiteX93" fmla="*/ 1638472 w 3140405"/>
              <a:gd name="connsiteY93" fmla="*/ 856474 h 2490809"/>
              <a:gd name="connsiteX94" fmla="*/ 1655023 w 3140405"/>
              <a:gd name="connsiteY94" fmla="*/ 831649 h 2490809"/>
              <a:gd name="connsiteX95" fmla="*/ 1663298 w 3140405"/>
              <a:gd name="connsiteY95" fmla="*/ 823373 h 2490809"/>
              <a:gd name="connsiteX96" fmla="*/ 1671573 w 3140405"/>
              <a:gd name="connsiteY96" fmla="*/ 810961 h 2490809"/>
              <a:gd name="connsiteX97" fmla="*/ 1692261 w 3140405"/>
              <a:gd name="connsiteY97" fmla="*/ 790273 h 2490809"/>
              <a:gd name="connsiteX98" fmla="*/ 1704673 w 3140405"/>
              <a:gd name="connsiteY98" fmla="*/ 765448 h 2490809"/>
              <a:gd name="connsiteX99" fmla="*/ 1717086 w 3140405"/>
              <a:gd name="connsiteY99" fmla="*/ 753035 h 2490809"/>
              <a:gd name="connsiteX100" fmla="*/ 1725361 w 3140405"/>
              <a:gd name="connsiteY100" fmla="*/ 740622 h 2490809"/>
              <a:gd name="connsiteX101" fmla="*/ 1750186 w 3140405"/>
              <a:gd name="connsiteY101" fmla="*/ 715797 h 2490809"/>
              <a:gd name="connsiteX102" fmla="*/ 1766737 w 3140405"/>
              <a:gd name="connsiteY102" fmla="*/ 695109 h 2490809"/>
              <a:gd name="connsiteX103" fmla="*/ 1775012 w 3140405"/>
              <a:gd name="connsiteY103" fmla="*/ 682697 h 2490809"/>
              <a:gd name="connsiteX104" fmla="*/ 1791562 w 3140405"/>
              <a:gd name="connsiteY104" fmla="*/ 662009 h 2490809"/>
              <a:gd name="connsiteX105" fmla="*/ 1803975 w 3140405"/>
              <a:gd name="connsiteY105" fmla="*/ 641321 h 2490809"/>
              <a:gd name="connsiteX106" fmla="*/ 1820525 w 3140405"/>
              <a:gd name="connsiteY106" fmla="*/ 616496 h 2490809"/>
              <a:gd name="connsiteX107" fmla="*/ 1828800 w 3140405"/>
              <a:gd name="connsiteY107" fmla="*/ 604083 h 2490809"/>
              <a:gd name="connsiteX108" fmla="*/ 1841213 w 3140405"/>
              <a:gd name="connsiteY108" fmla="*/ 591670 h 2490809"/>
              <a:gd name="connsiteX109" fmla="*/ 1861900 w 3140405"/>
              <a:gd name="connsiteY109" fmla="*/ 566845 h 2490809"/>
              <a:gd name="connsiteX110" fmla="*/ 1882588 w 3140405"/>
              <a:gd name="connsiteY110" fmla="*/ 529607 h 2490809"/>
              <a:gd name="connsiteX111" fmla="*/ 1890863 w 3140405"/>
              <a:gd name="connsiteY111" fmla="*/ 517194 h 2490809"/>
              <a:gd name="connsiteX112" fmla="*/ 1915689 w 3140405"/>
              <a:gd name="connsiteY112" fmla="*/ 492369 h 2490809"/>
              <a:gd name="connsiteX113" fmla="*/ 1923964 w 3140405"/>
              <a:gd name="connsiteY113" fmla="*/ 479956 h 2490809"/>
              <a:gd name="connsiteX114" fmla="*/ 1944652 w 3140405"/>
              <a:gd name="connsiteY114" fmla="*/ 459269 h 2490809"/>
              <a:gd name="connsiteX115" fmla="*/ 1952927 w 3140405"/>
              <a:gd name="connsiteY115" fmla="*/ 450993 h 2490809"/>
              <a:gd name="connsiteX116" fmla="*/ 1961202 w 3140405"/>
              <a:gd name="connsiteY116" fmla="*/ 438581 h 2490809"/>
              <a:gd name="connsiteX117" fmla="*/ 1981890 w 3140405"/>
              <a:gd name="connsiteY117" fmla="*/ 417893 h 2490809"/>
              <a:gd name="connsiteX118" fmla="*/ 2010852 w 3140405"/>
              <a:gd name="connsiteY118" fmla="*/ 384793 h 2490809"/>
              <a:gd name="connsiteX119" fmla="*/ 2056366 w 3140405"/>
              <a:gd name="connsiteY119" fmla="*/ 372380 h 2490809"/>
              <a:gd name="connsiteX120" fmla="*/ 2081191 w 3140405"/>
              <a:gd name="connsiteY120" fmla="*/ 359967 h 2490809"/>
              <a:gd name="connsiteX121" fmla="*/ 2118429 w 3140405"/>
              <a:gd name="connsiteY121" fmla="*/ 351692 h 2490809"/>
              <a:gd name="connsiteX122" fmla="*/ 2143254 w 3140405"/>
              <a:gd name="connsiteY122" fmla="*/ 343417 h 2490809"/>
              <a:gd name="connsiteX123" fmla="*/ 2155667 w 3140405"/>
              <a:gd name="connsiteY123" fmla="*/ 339279 h 2490809"/>
              <a:gd name="connsiteX124" fmla="*/ 2180492 w 3140405"/>
              <a:gd name="connsiteY124" fmla="*/ 322729 h 2490809"/>
              <a:gd name="connsiteX125" fmla="*/ 2205318 w 3140405"/>
              <a:gd name="connsiteY125" fmla="*/ 314454 h 2490809"/>
              <a:gd name="connsiteX126" fmla="*/ 2234280 w 3140405"/>
              <a:gd name="connsiteY126" fmla="*/ 306179 h 2490809"/>
              <a:gd name="connsiteX127" fmla="*/ 2246693 w 3140405"/>
              <a:gd name="connsiteY127" fmla="*/ 297904 h 2490809"/>
              <a:gd name="connsiteX128" fmla="*/ 2288069 w 3140405"/>
              <a:gd name="connsiteY128" fmla="*/ 285491 h 2490809"/>
              <a:gd name="connsiteX129" fmla="*/ 2312894 w 3140405"/>
              <a:gd name="connsiteY129" fmla="*/ 277216 h 2490809"/>
              <a:gd name="connsiteX130" fmla="*/ 2325307 w 3140405"/>
              <a:gd name="connsiteY130" fmla="*/ 273078 h 2490809"/>
              <a:gd name="connsiteX131" fmla="*/ 2341857 w 3140405"/>
              <a:gd name="connsiteY131" fmla="*/ 268941 h 2490809"/>
              <a:gd name="connsiteX132" fmla="*/ 2366682 w 3140405"/>
              <a:gd name="connsiteY132" fmla="*/ 260666 h 2490809"/>
              <a:gd name="connsiteX133" fmla="*/ 2395645 w 3140405"/>
              <a:gd name="connsiteY133" fmla="*/ 252391 h 2490809"/>
              <a:gd name="connsiteX134" fmla="*/ 2432883 w 3140405"/>
              <a:gd name="connsiteY134" fmla="*/ 248253 h 2490809"/>
              <a:gd name="connsiteX135" fmla="*/ 2445296 w 3140405"/>
              <a:gd name="connsiteY135" fmla="*/ 244116 h 2490809"/>
              <a:gd name="connsiteX136" fmla="*/ 2453571 w 3140405"/>
              <a:gd name="connsiteY136" fmla="*/ 235840 h 2490809"/>
              <a:gd name="connsiteX137" fmla="*/ 2486671 w 3140405"/>
              <a:gd name="connsiteY137" fmla="*/ 227565 h 2490809"/>
              <a:gd name="connsiteX138" fmla="*/ 2532185 w 3140405"/>
              <a:gd name="connsiteY138" fmla="*/ 219290 h 2490809"/>
              <a:gd name="connsiteX139" fmla="*/ 2548735 w 3140405"/>
              <a:gd name="connsiteY139" fmla="*/ 215153 h 2490809"/>
              <a:gd name="connsiteX140" fmla="*/ 2573560 w 3140405"/>
              <a:gd name="connsiteY140" fmla="*/ 206878 h 2490809"/>
              <a:gd name="connsiteX141" fmla="*/ 2594248 w 3140405"/>
              <a:gd name="connsiteY141" fmla="*/ 202740 h 2490809"/>
              <a:gd name="connsiteX142" fmla="*/ 2606661 w 3140405"/>
              <a:gd name="connsiteY142" fmla="*/ 194465 h 2490809"/>
              <a:gd name="connsiteX143" fmla="*/ 2635623 w 3140405"/>
              <a:gd name="connsiteY143" fmla="*/ 186190 h 2490809"/>
              <a:gd name="connsiteX144" fmla="*/ 2660449 w 3140405"/>
              <a:gd name="connsiteY144" fmla="*/ 177915 h 2490809"/>
              <a:gd name="connsiteX145" fmla="*/ 2672861 w 3140405"/>
              <a:gd name="connsiteY145" fmla="*/ 169640 h 2490809"/>
              <a:gd name="connsiteX146" fmla="*/ 2697687 w 3140405"/>
              <a:gd name="connsiteY146" fmla="*/ 161364 h 2490809"/>
              <a:gd name="connsiteX147" fmla="*/ 2726650 w 3140405"/>
              <a:gd name="connsiteY147" fmla="*/ 144814 h 2490809"/>
              <a:gd name="connsiteX148" fmla="*/ 2751475 w 3140405"/>
              <a:gd name="connsiteY148" fmla="*/ 136539 h 2490809"/>
              <a:gd name="connsiteX149" fmla="*/ 2763888 w 3140405"/>
              <a:gd name="connsiteY149" fmla="*/ 128264 h 2490809"/>
              <a:gd name="connsiteX150" fmla="*/ 2776300 w 3140405"/>
              <a:gd name="connsiteY150" fmla="*/ 124126 h 2490809"/>
              <a:gd name="connsiteX151" fmla="*/ 2788713 w 3140405"/>
              <a:gd name="connsiteY151" fmla="*/ 115851 h 2490809"/>
              <a:gd name="connsiteX152" fmla="*/ 2813538 w 3140405"/>
              <a:gd name="connsiteY152" fmla="*/ 107576 h 2490809"/>
              <a:gd name="connsiteX153" fmla="*/ 2838364 w 3140405"/>
              <a:gd name="connsiteY153" fmla="*/ 95164 h 2490809"/>
              <a:gd name="connsiteX154" fmla="*/ 2883877 w 3140405"/>
              <a:gd name="connsiteY154" fmla="*/ 91026 h 2490809"/>
              <a:gd name="connsiteX155" fmla="*/ 2908702 w 3140405"/>
              <a:gd name="connsiteY155" fmla="*/ 86888 h 2490809"/>
              <a:gd name="connsiteX156" fmla="*/ 2945940 w 3140405"/>
              <a:gd name="connsiteY156" fmla="*/ 82751 h 2490809"/>
              <a:gd name="connsiteX157" fmla="*/ 3008004 w 3140405"/>
              <a:gd name="connsiteY157" fmla="*/ 62063 h 2490809"/>
              <a:gd name="connsiteX158" fmla="*/ 3032829 w 3140405"/>
              <a:gd name="connsiteY158" fmla="*/ 53788 h 2490809"/>
              <a:gd name="connsiteX159" fmla="*/ 3074204 w 3140405"/>
              <a:gd name="connsiteY159" fmla="*/ 33100 h 2490809"/>
              <a:gd name="connsiteX160" fmla="*/ 3086617 w 3140405"/>
              <a:gd name="connsiteY160" fmla="*/ 24825 h 2490809"/>
              <a:gd name="connsiteX161" fmla="*/ 3111442 w 3140405"/>
              <a:gd name="connsiteY161" fmla="*/ 16550 h 2490809"/>
              <a:gd name="connsiteX162" fmla="*/ 3123855 w 3140405"/>
              <a:gd name="connsiteY162" fmla="*/ 12412 h 2490809"/>
              <a:gd name="connsiteX163" fmla="*/ 3140405 w 3140405"/>
              <a:gd name="connsiteY163" fmla="*/ 0 h 2490809"/>
              <a:gd name="connsiteX164" fmla="*/ 3140405 w 3140405"/>
              <a:gd name="connsiteY164" fmla="*/ 724072 h 2490809"/>
              <a:gd name="connsiteX165" fmla="*/ 3103167 w 3140405"/>
              <a:gd name="connsiteY165" fmla="*/ 732347 h 2490809"/>
              <a:gd name="connsiteX166" fmla="*/ 3090755 w 3140405"/>
              <a:gd name="connsiteY166" fmla="*/ 740622 h 2490809"/>
              <a:gd name="connsiteX167" fmla="*/ 3078342 w 3140405"/>
              <a:gd name="connsiteY167" fmla="*/ 744760 h 2490809"/>
              <a:gd name="connsiteX168" fmla="*/ 3053517 w 3140405"/>
              <a:gd name="connsiteY168" fmla="*/ 761310 h 2490809"/>
              <a:gd name="connsiteX169" fmla="*/ 3041104 w 3140405"/>
              <a:gd name="connsiteY169" fmla="*/ 769585 h 2490809"/>
              <a:gd name="connsiteX170" fmla="*/ 3028691 w 3140405"/>
              <a:gd name="connsiteY170" fmla="*/ 777860 h 2490809"/>
              <a:gd name="connsiteX171" fmla="*/ 3012141 w 3140405"/>
              <a:gd name="connsiteY171" fmla="*/ 802686 h 2490809"/>
              <a:gd name="connsiteX172" fmla="*/ 3003866 w 3140405"/>
              <a:gd name="connsiteY172" fmla="*/ 815098 h 2490809"/>
              <a:gd name="connsiteX173" fmla="*/ 2991453 w 3140405"/>
              <a:gd name="connsiteY173" fmla="*/ 823373 h 2490809"/>
              <a:gd name="connsiteX174" fmla="*/ 2970766 w 3140405"/>
              <a:gd name="connsiteY174" fmla="*/ 835786 h 2490809"/>
              <a:gd name="connsiteX175" fmla="*/ 2950078 w 3140405"/>
              <a:gd name="connsiteY175" fmla="*/ 852336 h 2490809"/>
              <a:gd name="connsiteX176" fmla="*/ 2937665 w 3140405"/>
              <a:gd name="connsiteY176" fmla="*/ 864749 h 2490809"/>
              <a:gd name="connsiteX177" fmla="*/ 2925252 w 3140405"/>
              <a:gd name="connsiteY177" fmla="*/ 868887 h 2490809"/>
              <a:gd name="connsiteX178" fmla="*/ 2900427 w 3140405"/>
              <a:gd name="connsiteY178" fmla="*/ 885437 h 2490809"/>
              <a:gd name="connsiteX179" fmla="*/ 2900427 w 3140405"/>
              <a:gd name="connsiteY179" fmla="*/ 885437 h 2490809"/>
              <a:gd name="connsiteX180" fmla="*/ 2888014 w 3140405"/>
              <a:gd name="connsiteY180" fmla="*/ 897850 h 2490809"/>
              <a:gd name="connsiteX181" fmla="*/ 2863189 w 3140405"/>
              <a:gd name="connsiteY181" fmla="*/ 914400 h 2490809"/>
              <a:gd name="connsiteX182" fmla="*/ 2825951 w 3140405"/>
              <a:gd name="connsiteY182" fmla="*/ 939225 h 2490809"/>
              <a:gd name="connsiteX183" fmla="*/ 2788713 w 3140405"/>
              <a:gd name="connsiteY183" fmla="*/ 964050 h 2490809"/>
              <a:gd name="connsiteX184" fmla="*/ 2776300 w 3140405"/>
              <a:gd name="connsiteY184" fmla="*/ 972326 h 2490809"/>
              <a:gd name="connsiteX185" fmla="*/ 2763888 w 3140405"/>
              <a:gd name="connsiteY185" fmla="*/ 976463 h 2490809"/>
              <a:gd name="connsiteX186" fmla="*/ 2739062 w 3140405"/>
              <a:gd name="connsiteY186" fmla="*/ 993013 h 2490809"/>
              <a:gd name="connsiteX187" fmla="*/ 2714237 w 3140405"/>
              <a:gd name="connsiteY187" fmla="*/ 1001288 h 2490809"/>
              <a:gd name="connsiteX188" fmla="*/ 2693549 w 3140405"/>
              <a:gd name="connsiteY188" fmla="*/ 1017839 h 2490809"/>
              <a:gd name="connsiteX189" fmla="*/ 2681137 w 3140405"/>
              <a:gd name="connsiteY189" fmla="*/ 1030251 h 2490809"/>
              <a:gd name="connsiteX190" fmla="*/ 2668724 w 3140405"/>
              <a:gd name="connsiteY190" fmla="*/ 1038526 h 2490809"/>
              <a:gd name="connsiteX191" fmla="*/ 2660449 w 3140405"/>
              <a:gd name="connsiteY191" fmla="*/ 1046802 h 2490809"/>
              <a:gd name="connsiteX192" fmla="*/ 2635623 w 3140405"/>
              <a:gd name="connsiteY192" fmla="*/ 1063352 h 2490809"/>
              <a:gd name="connsiteX193" fmla="*/ 2610798 w 3140405"/>
              <a:gd name="connsiteY193" fmla="*/ 1079902 h 2490809"/>
              <a:gd name="connsiteX194" fmla="*/ 2598385 w 3140405"/>
              <a:gd name="connsiteY194" fmla="*/ 1088177 h 2490809"/>
              <a:gd name="connsiteX195" fmla="*/ 2577698 w 3140405"/>
              <a:gd name="connsiteY195" fmla="*/ 1108865 h 2490809"/>
              <a:gd name="connsiteX196" fmla="*/ 2552872 w 3140405"/>
              <a:gd name="connsiteY196" fmla="*/ 1129553 h 2490809"/>
              <a:gd name="connsiteX197" fmla="*/ 2544597 w 3140405"/>
              <a:gd name="connsiteY197" fmla="*/ 1141965 h 2490809"/>
              <a:gd name="connsiteX198" fmla="*/ 2519772 w 3140405"/>
              <a:gd name="connsiteY198" fmla="*/ 1150240 h 2490809"/>
              <a:gd name="connsiteX199" fmla="*/ 2507359 w 3140405"/>
              <a:gd name="connsiteY199" fmla="*/ 1154378 h 2490809"/>
              <a:gd name="connsiteX200" fmla="*/ 2494947 w 3140405"/>
              <a:gd name="connsiteY200" fmla="*/ 1158516 h 2490809"/>
              <a:gd name="connsiteX201" fmla="*/ 2470121 w 3140405"/>
              <a:gd name="connsiteY201" fmla="*/ 1170928 h 2490809"/>
              <a:gd name="connsiteX202" fmla="*/ 2437021 w 3140405"/>
              <a:gd name="connsiteY202" fmla="*/ 1199891 h 2490809"/>
              <a:gd name="connsiteX203" fmla="*/ 2432883 w 3140405"/>
              <a:gd name="connsiteY203" fmla="*/ 1212304 h 2490809"/>
              <a:gd name="connsiteX204" fmla="*/ 2420471 w 3140405"/>
              <a:gd name="connsiteY204" fmla="*/ 1220579 h 2490809"/>
              <a:gd name="connsiteX205" fmla="*/ 2412195 w 3140405"/>
              <a:gd name="connsiteY205" fmla="*/ 1228854 h 2490809"/>
              <a:gd name="connsiteX206" fmla="*/ 2399783 w 3140405"/>
              <a:gd name="connsiteY206" fmla="*/ 1237129 h 2490809"/>
              <a:gd name="connsiteX207" fmla="*/ 2387370 w 3140405"/>
              <a:gd name="connsiteY207" fmla="*/ 1249542 h 2490809"/>
              <a:gd name="connsiteX208" fmla="*/ 2374957 w 3140405"/>
              <a:gd name="connsiteY208" fmla="*/ 1257817 h 2490809"/>
              <a:gd name="connsiteX209" fmla="*/ 2345995 w 3140405"/>
              <a:gd name="connsiteY209" fmla="*/ 1274367 h 2490809"/>
              <a:gd name="connsiteX210" fmla="*/ 2325307 w 3140405"/>
              <a:gd name="connsiteY210" fmla="*/ 1286780 h 2490809"/>
              <a:gd name="connsiteX211" fmla="*/ 2300481 w 3140405"/>
              <a:gd name="connsiteY211" fmla="*/ 1303330 h 2490809"/>
              <a:gd name="connsiteX212" fmla="*/ 2288069 w 3140405"/>
              <a:gd name="connsiteY212" fmla="*/ 1311605 h 2490809"/>
              <a:gd name="connsiteX213" fmla="*/ 2263243 w 3140405"/>
              <a:gd name="connsiteY213" fmla="*/ 1324018 h 2490809"/>
              <a:gd name="connsiteX214" fmla="*/ 2234280 w 3140405"/>
              <a:gd name="connsiteY214" fmla="*/ 1336431 h 2490809"/>
              <a:gd name="connsiteX215" fmla="*/ 2221868 w 3140405"/>
              <a:gd name="connsiteY215" fmla="*/ 1348843 h 2490809"/>
              <a:gd name="connsiteX216" fmla="*/ 2209455 w 3140405"/>
              <a:gd name="connsiteY216" fmla="*/ 1357118 h 2490809"/>
              <a:gd name="connsiteX217" fmla="*/ 2197042 w 3140405"/>
              <a:gd name="connsiteY217" fmla="*/ 1381944 h 2490809"/>
              <a:gd name="connsiteX218" fmla="*/ 2172217 w 3140405"/>
              <a:gd name="connsiteY218" fmla="*/ 1394356 h 2490809"/>
              <a:gd name="connsiteX219" fmla="*/ 2134979 w 3140405"/>
              <a:gd name="connsiteY219" fmla="*/ 1415044 h 2490809"/>
              <a:gd name="connsiteX220" fmla="*/ 2097741 w 3140405"/>
              <a:gd name="connsiteY220" fmla="*/ 1435732 h 2490809"/>
              <a:gd name="connsiteX221" fmla="*/ 2085328 w 3140405"/>
              <a:gd name="connsiteY221" fmla="*/ 1448145 h 2490809"/>
              <a:gd name="connsiteX222" fmla="*/ 2035678 w 3140405"/>
              <a:gd name="connsiteY222" fmla="*/ 1472970 h 2490809"/>
              <a:gd name="connsiteX223" fmla="*/ 1998440 w 3140405"/>
              <a:gd name="connsiteY223" fmla="*/ 1506070 h 2490809"/>
              <a:gd name="connsiteX224" fmla="*/ 1990165 w 3140405"/>
              <a:gd name="connsiteY224" fmla="*/ 1518483 h 2490809"/>
              <a:gd name="connsiteX225" fmla="*/ 1965339 w 3140405"/>
              <a:gd name="connsiteY225" fmla="*/ 1530896 h 2490809"/>
              <a:gd name="connsiteX226" fmla="*/ 1940514 w 3140405"/>
              <a:gd name="connsiteY226" fmla="*/ 1543308 h 2490809"/>
              <a:gd name="connsiteX227" fmla="*/ 1928101 w 3140405"/>
              <a:gd name="connsiteY227" fmla="*/ 1551583 h 2490809"/>
              <a:gd name="connsiteX228" fmla="*/ 1919826 w 3140405"/>
              <a:gd name="connsiteY228" fmla="*/ 1559859 h 2490809"/>
              <a:gd name="connsiteX229" fmla="*/ 1907414 w 3140405"/>
              <a:gd name="connsiteY229" fmla="*/ 1563996 h 2490809"/>
              <a:gd name="connsiteX230" fmla="*/ 1886726 w 3140405"/>
              <a:gd name="connsiteY230" fmla="*/ 1576409 h 2490809"/>
              <a:gd name="connsiteX231" fmla="*/ 1861900 w 3140405"/>
              <a:gd name="connsiteY231" fmla="*/ 1592959 h 2490809"/>
              <a:gd name="connsiteX232" fmla="*/ 1832937 w 3140405"/>
              <a:gd name="connsiteY232" fmla="*/ 1613647 h 2490809"/>
              <a:gd name="connsiteX233" fmla="*/ 1808112 w 3140405"/>
              <a:gd name="connsiteY233" fmla="*/ 1630197 h 2490809"/>
              <a:gd name="connsiteX234" fmla="*/ 1795699 w 3140405"/>
              <a:gd name="connsiteY234" fmla="*/ 1634335 h 2490809"/>
              <a:gd name="connsiteX235" fmla="*/ 1770874 w 3140405"/>
              <a:gd name="connsiteY235" fmla="*/ 1650885 h 2490809"/>
              <a:gd name="connsiteX236" fmla="*/ 1758461 w 3140405"/>
              <a:gd name="connsiteY236" fmla="*/ 1659160 h 2490809"/>
              <a:gd name="connsiteX237" fmla="*/ 1746049 w 3140405"/>
              <a:gd name="connsiteY237" fmla="*/ 1663297 h 2490809"/>
              <a:gd name="connsiteX238" fmla="*/ 1733636 w 3140405"/>
              <a:gd name="connsiteY238" fmla="*/ 1671573 h 2490809"/>
              <a:gd name="connsiteX239" fmla="*/ 1721223 w 3140405"/>
              <a:gd name="connsiteY239" fmla="*/ 1675710 h 2490809"/>
              <a:gd name="connsiteX240" fmla="*/ 1683985 w 3140405"/>
              <a:gd name="connsiteY240" fmla="*/ 1704673 h 2490809"/>
              <a:gd name="connsiteX241" fmla="*/ 1659160 w 3140405"/>
              <a:gd name="connsiteY241" fmla="*/ 1717086 h 2490809"/>
              <a:gd name="connsiteX242" fmla="*/ 1646747 w 3140405"/>
              <a:gd name="connsiteY242" fmla="*/ 1725361 h 2490809"/>
              <a:gd name="connsiteX243" fmla="*/ 1621922 w 3140405"/>
              <a:gd name="connsiteY243" fmla="*/ 1733636 h 2490809"/>
              <a:gd name="connsiteX244" fmla="*/ 1609509 w 3140405"/>
              <a:gd name="connsiteY244" fmla="*/ 1737773 h 2490809"/>
              <a:gd name="connsiteX245" fmla="*/ 1572271 w 3140405"/>
              <a:gd name="connsiteY245" fmla="*/ 1758461 h 2490809"/>
              <a:gd name="connsiteX246" fmla="*/ 1535033 w 3140405"/>
              <a:gd name="connsiteY246" fmla="*/ 1779149 h 2490809"/>
              <a:gd name="connsiteX247" fmla="*/ 1526758 w 3140405"/>
              <a:gd name="connsiteY247" fmla="*/ 1791562 h 2490809"/>
              <a:gd name="connsiteX248" fmla="*/ 1489520 w 3140405"/>
              <a:gd name="connsiteY248" fmla="*/ 1812250 h 2490809"/>
              <a:gd name="connsiteX249" fmla="*/ 1464695 w 3140405"/>
              <a:gd name="connsiteY249" fmla="*/ 1832937 h 2490809"/>
              <a:gd name="connsiteX250" fmla="*/ 1452282 w 3140405"/>
              <a:gd name="connsiteY250" fmla="*/ 1837075 h 2490809"/>
              <a:gd name="connsiteX251" fmla="*/ 1427457 w 3140405"/>
              <a:gd name="connsiteY251" fmla="*/ 1853625 h 2490809"/>
              <a:gd name="connsiteX252" fmla="*/ 1394357 w 3140405"/>
              <a:gd name="connsiteY252" fmla="*/ 1866038 h 2490809"/>
              <a:gd name="connsiteX253" fmla="*/ 1373669 w 3140405"/>
              <a:gd name="connsiteY253" fmla="*/ 1878450 h 2490809"/>
              <a:gd name="connsiteX254" fmla="*/ 1336431 w 3140405"/>
              <a:gd name="connsiteY254" fmla="*/ 1899138 h 2490809"/>
              <a:gd name="connsiteX255" fmla="*/ 1286780 w 3140405"/>
              <a:gd name="connsiteY255" fmla="*/ 1940514 h 2490809"/>
              <a:gd name="connsiteX256" fmla="*/ 1274367 w 3140405"/>
              <a:gd name="connsiteY256" fmla="*/ 1948789 h 2490809"/>
              <a:gd name="connsiteX257" fmla="*/ 1249542 w 3140405"/>
              <a:gd name="connsiteY257" fmla="*/ 1957064 h 2490809"/>
              <a:gd name="connsiteX258" fmla="*/ 1216442 w 3140405"/>
              <a:gd name="connsiteY258" fmla="*/ 1981889 h 2490809"/>
              <a:gd name="connsiteX259" fmla="*/ 1204029 w 3140405"/>
              <a:gd name="connsiteY259" fmla="*/ 1986027 h 2490809"/>
              <a:gd name="connsiteX260" fmla="*/ 1179204 w 3140405"/>
              <a:gd name="connsiteY260" fmla="*/ 2002577 h 2490809"/>
              <a:gd name="connsiteX261" fmla="*/ 1154378 w 3140405"/>
              <a:gd name="connsiteY261" fmla="*/ 2014990 h 2490809"/>
              <a:gd name="connsiteX262" fmla="*/ 1141966 w 3140405"/>
              <a:gd name="connsiteY262" fmla="*/ 2019127 h 2490809"/>
              <a:gd name="connsiteX263" fmla="*/ 1129553 w 3140405"/>
              <a:gd name="connsiteY263" fmla="*/ 2027402 h 2490809"/>
              <a:gd name="connsiteX264" fmla="*/ 1117140 w 3140405"/>
              <a:gd name="connsiteY264" fmla="*/ 2031540 h 2490809"/>
              <a:gd name="connsiteX265" fmla="*/ 1088177 w 3140405"/>
              <a:gd name="connsiteY265" fmla="*/ 2048090 h 2490809"/>
              <a:gd name="connsiteX266" fmla="*/ 1075765 w 3140405"/>
              <a:gd name="connsiteY266" fmla="*/ 2060503 h 2490809"/>
              <a:gd name="connsiteX267" fmla="*/ 1050939 w 3140405"/>
              <a:gd name="connsiteY267" fmla="*/ 2072916 h 2490809"/>
              <a:gd name="connsiteX268" fmla="*/ 1017839 w 3140405"/>
              <a:gd name="connsiteY268" fmla="*/ 2085328 h 2490809"/>
              <a:gd name="connsiteX269" fmla="*/ 980601 w 3140405"/>
              <a:gd name="connsiteY269" fmla="*/ 2106016 h 2490809"/>
              <a:gd name="connsiteX270" fmla="*/ 955776 w 3140405"/>
              <a:gd name="connsiteY270" fmla="*/ 2122566 h 2490809"/>
              <a:gd name="connsiteX271" fmla="*/ 922675 w 3140405"/>
              <a:gd name="connsiteY271" fmla="*/ 2147392 h 2490809"/>
              <a:gd name="connsiteX272" fmla="*/ 897850 w 3140405"/>
              <a:gd name="connsiteY272" fmla="*/ 2155667 h 2490809"/>
              <a:gd name="connsiteX273" fmla="*/ 885437 w 3140405"/>
              <a:gd name="connsiteY273" fmla="*/ 2159804 h 2490809"/>
              <a:gd name="connsiteX274" fmla="*/ 873024 w 3140405"/>
              <a:gd name="connsiteY274" fmla="*/ 2168079 h 2490809"/>
              <a:gd name="connsiteX275" fmla="*/ 848199 w 3140405"/>
              <a:gd name="connsiteY275" fmla="*/ 2176354 h 2490809"/>
              <a:gd name="connsiteX276" fmla="*/ 835786 w 3140405"/>
              <a:gd name="connsiteY276" fmla="*/ 2180492 h 2490809"/>
              <a:gd name="connsiteX277" fmla="*/ 823374 w 3140405"/>
              <a:gd name="connsiteY277" fmla="*/ 2184630 h 2490809"/>
              <a:gd name="connsiteX278" fmla="*/ 810961 w 3140405"/>
              <a:gd name="connsiteY278" fmla="*/ 2188767 h 2490809"/>
              <a:gd name="connsiteX279" fmla="*/ 798548 w 3140405"/>
              <a:gd name="connsiteY279" fmla="*/ 2197042 h 2490809"/>
              <a:gd name="connsiteX280" fmla="*/ 786136 w 3140405"/>
              <a:gd name="connsiteY280" fmla="*/ 2201180 h 2490809"/>
              <a:gd name="connsiteX281" fmla="*/ 761310 w 3140405"/>
              <a:gd name="connsiteY281" fmla="*/ 2217730 h 2490809"/>
              <a:gd name="connsiteX282" fmla="*/ 736485 w 3140405"/>
              <a:gd name="connsiteY282" fmla="*/ 2234280 h 2490809"/>
              <a:gd name="connsiteX283" fmla="*/ 724072 w 3140405"/>
              <a:gd name="connsiteY283" fmla="*/ 2242555 h 2490809"/>
              <a:gd name="connsiteX284" fmla="*/ 686834 w 3140405"/>
              <a:gd name="connsiteY284" fmla="*/ 2254968 h 2490809"/>
              <a:gd name="connsiteX285" fmla="*/ 674422 w 3140405"/>
              <a:gd name="connsiteY285" fmla="*/ 2259106 h 2490809"/>
              <a:gd name="connsiteX286" fmla="*/ 649596 w 3140405"/>
              <a:gd name="connsiteY286" fmla="*/ 2271518 h 2490809"/>
              <a:gd name="connsiteX287" fmla="*/ 624771 w 3140405"/>
              <a:gd name="connsiteY287" fmla="*/ 2283931 h 2490809"/>
              <a:gd name="connsiteX288" fmla="*/ 612358 w 3140405"/>
              <a:gd name="connsiteY288" fmla="*/ 2292206 h 2490809"/>
              <a:gd name="connsiteX289" fmla="*/ 599946 w 3140405"/>
              <a:gd name="connsiteY289" fmla="*/ 2296344 h 2490809"/>
              <a:gd name="connsiteX290" fmla="*/ 575120 w 3140405"/>
              <a:gd name="connsiteY290" fmla="*/ 2312894 h 2490809"/>
              <a:gd name="connsiteX291" fmla="*/ 550295 w 3140405"/>
              <a:gd name="connsiteY291" fmla="*/ 2321169 h 2490809"/>
              <a:gd name="connsiteX292" fmla="*/ 537882 w 3140405"/>
              <a:gd name="connsiteY292" fmla="*/ 2325307 h 2490809"/>
              <a:gd name="connsiteX293" fmla="*/ 496507 w 3140405"/>
              <a:gd name="connsiteY293" fmla="*/ 2337719 h 2490809"/>
              <a:gd name="connsiteX294" fmla="*/ 484094 w 3140405"/>
              <a:gd name="connsiteY294" fmla="*/ 2341857 h 2490809"/>
              <a:gd name="connsiteX295" fmla="*/ 459269 w 3140405"/>
              <a:gd name="connsiteY295" fmla="*/ 2358407 h 2490809"/>
              <a:gd name="connsiteX296" fmla="*/ 434443 w 3140405"/>
              <a:gd name="connsiteY296" fmla="*/ 2374957 h 2490809"/>
              <a:gd name="connsiteX297" fmla="*/ 409618 w 3140405"/>
              <a:gd name="connsiteY297" fmla="*/ 2387370 h 2490809"/>
              <a:gd name="connsiteX298" fmla="*/ 384793 w 3140405"/>
              <a:gd name="connsiteY298" fmla="*/ 2399783 h 2490809"/>
              <a:gd name="connsiteX299" fmla="*/ 364105 w 3140405"/>
              <a:gd name="connsiteY299" fmla="*/ 2416333 h 2490809"/>
              <a:gd name="connsiteX300" fmla="*/ 314454 w 3140405"/>
              <a:gd name="connsiteY300" fmla="*/ 2441158 h 2490809"/>
              <a:gd name="connsiteX301" fmla="*/ 302042 w 3140405"/>
              <a:gd name="connsiteY301" fmla="*/ 2445296 h 2490809"/>
              <a:gd name="connsiteX302" fmla="*/ 289629 w 3140405"/>
              <a:gd name="connsiteY302" fmla="*/ 2449433 h 2490809"/>
              <a:gd name="connsiteX303" fmla="*/ 264804 w 3140405"/>
              <a:gd name="connsiteY303" fmla="*/ 2465983 h 2490809"/>
              <a:gd name="connsiteX304" fmla="*/ 256528 w 3140405"/>
              <a:gd name="connsiteY304" fmla="*/ 2474259 h 2490809"/>
              <a:gd name="connsiteX305" fmla="*/ 231703 w 3140405"/>
              <a:gd name="connsiteY305" fmla="*/ 2482534 h 2490809"/>
              <a:gd name="connsiteX306" fmla="*/ 219290 w 3140405"/>
              <a:gd name="connsiteY306" fmla="*/ 2486671 h 2490809"/>
              <a:gd name="connsiteX307" fmla="*/ 206878 w 3140405"/>
              <a:gd name="connsiteY307" fmla="*/ 2490809 h 2490809"/>
              <a:gd name="connsiteX308" fmla="*/ 198603 w 3140405"/>
              <a:gd name="connsiteY308" fmla="*/ 2478396 h 2490809"/>
              <a:gd name="connsiteX309" fmla="*/ 173777 w 3140405"/>
              <a:gd name="connsiteY309" fmla="*/ 2470121 h 2490809"/>
              <a:gd name="connsiteX310" fmla="*/ 136539 w 3140405"/>
              <a:gd name="connsiteY310" fmla="*/ 2457708 h 2490809"/>
              <a:gd name="connsiteX311" fmla="*/ 111714 w 3140405"/>
              <a:gd name="connsiteY311" fmla="*/ 2449433 h 2490809"/>
              <a:gd name="connsiteX312" fmla="*/ 99301 w 3140405"/>
              <a:gd name="connsiteY312" fmla="*/ 2445296 h 2490809"/>
              <a:gd name="connsiteX313" fmla="*/ 78614 w 3140405"/>
              <a:gd name="connsiteY313" fmla="*/ 2428745 h 2490809"/>
              <a:gd name="connsiteX314" fmla="*/ 57926 w 3140405"/>
              <a:gd name="connsiteY314" fmla="*/ 2416333 h 2490809"/>
              <a:gd name="connsiteX315" fmla="*/ 45513 w 3140405"/>
              <a:gd name="connsiteY315" fmla="*/ 2408058 h 2490809"/>
              <a:gd name="connsiteX316" fmla="*/ 33100 w 3140405"/>
              <a:gd name="connsiteY316" fmla="*/ 2395645 h 2490809"/>
              <a:gd name="connsiteX317" fmla="*/ 20688 w 3140405"/>
              <a:gd name="connsiteY317" fmla="*/ 2391507 h 2490809"/>
              <a:gd name="connsiteX318" fmla="*/ 12413 w 3140405"/>
              <a:gd name="connsiteY318" fmla="*/ 2379095 h 2490809"/>
              <a:gd name="connsiteX319" fmla="*/ 0 w 3140405"/>
              <a:gd name="connsiteY319" fmla="*/ 2362545 h 24908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</a:cxnLst>
            <a:rect l="l" t="t" r="r" b="b"/>
            <a:pathLst>
              <a:path w="3140405" h="2490809">
                <a:moveTo>
                  <a:pt x="0" y="2362545"/>
                </a:moveTo>
                <a:lnTo>
                  <a:pt x="0" y="2362545"/>
                </a:lnTo>
                <a:cubicBezTo>
                  <a:pt x="12413" y="2363924"/>
                  <a:pt x="24992" y="2369131"/>
                  <a:pt x="37238" y="2366682"/>
                </a:cubicBezTo>
                <a:cubicBezTo>
                  <a:pt x="46990" y="2364732"/>
                  <a:pt x="53788" y="2355649"/>
                  <a:pt x="62063" y="2350132"/>
                </a:cubicBezTo>
                <a:lnTo>
                  <a:pt x="99301" y="2325307"/>
                </a:lnTo>
                <a:lnTo>
                  <a:pt x="124127" y="2308756"/>
                </a:lnTo>
                <a:lnTo>
                  <a:pt x="136539" y="2304619"/>
                </a:lnTo>
                <a:cubicBezTo>
                  <a:pt x="164449" y="2276709"/>
                  <a:pt x="150262" y="2283494"/>
                  <a:pt x="173777" y="2275656"/>
                </a:cubicBezTo>
                <a:lnTo>
                  <a:pt x="198603" y="2259106"/>
                </a:lnTo>
                <a:cubicBezTo>
                  <a:pt x="202740" y="2256348"/>
                  <a:pt x="206298" y="2252404"/>
                  <a:pt x="211015" y="2250831"/>
                </a:cubicBezTo>
                <a:cubicBezTo>
                  <a:pt x="215153" y="2249452"/>
                  <a:pt x="219615" y="2248811"/>
                  <a:pt x="223428" y="2246693"/>
                </a:cubicBezTo>
                <a:cubicBezTo>
                  <a:pt x="232122" y="2241863"/>
                  <a:pt x="239978" y="2235660"/>
                  <a:pt x="248253" y="2230143"/>
                </a:cubicBezTo>
                <a:lnTo>
                  <a:pt x="260666" y="2221868"/>
                </a:lnTo>
                <a:cubicBezTo>
                  <a:pt x="275838" y="2199109"/>
                  <a:pt x="260665" y="2218421"/>
                  <a:pt x="281354" y="2201180"/>
                </a:cubicBezTo>
                <a:cubicBezTo>
                  <a:pt x="285849" y="2197434"/>
                  <a:pt x="289147" y="2192359"/>
                  <a:pt x="293766" y="2188767"/>
                </a:cubicBezTo>
                <a:cubicBezTo>
                  <a:pt x="301617" y="2182661"/>
                  <a:pt x="310317" y="2177734"/>
                  <a:pt x="318592" y="2172217"/>
                </a:cubicBezTo>
                <a:cubicBezTo>
                  <a:pt x="322729" y="2169459"/>
                  <a:pt x="327488" y="2167458"/>
                  <a:pt x="331004" y="2163942"/>
                </a:cubicBezTo>
                <a:lnTo>
                  <a:pt x="351692" y="2143254"/>
                </a:lnTo>
                <a:cubicBezTo>
                  <a:pt x="355830" y="2139116"/>
                  <a:pt x="359236" y="2134087"/>
                  <a:pt x="364105" y="2130841"/>
                </a:cubicBezTo>
                <a:cubicBezTo>
                  <a:pt x="368243" y="2128083"/>
                  <a:pt x="372776" y="2125841"/>
                  <a:pt x="376518" y="2122566"/>
                </a:cubicBezTo>
                <a:cubicBezTo>
                  <a:pt x="383857" y="2116144"/>
                  <a:pt x="389091" y="2107287"/>
                  <a:pt x="397205" y="2101878"/>
                </a:cubicBezTo>
                <a:cubicBezTo>
                  <a:pt x="401343" y="2099120"/>
                  <a:pt x="405901" y="2096907"/>
                  <a:pt x="409618" y="2093603"/>
                </a:cubicBezTo>
                <a:cubicBezTo>
                  <a:pt x="418365" y="2085828"/>
                  <a:pt x="424706" y="2075269"/>
                  <a:pt x="434443" y="2068778"/>
                </a:cubicBezTo>
                <a:lnTo>
                  <a:pt x="459269" y="2052228"/>
                </a:lnTo>
                <a:cubicBezTo>
                  <a:pt x="475752" y="2027503"/>
                  <a:pt x="457750" y="2049003"/>
                  <a:pt x="479957" y="2035678"/>
                </a:cubicBezTo>
                <a:cubicBezTo>
                  <a:pt x="508356" y="2018638"/>
                  <a:pt x="465482" y="2034985"/>
                  <a:pt x="500644" y="2023265"/>
                </a:cubicBezTo>
                <a:cubicBezTo>
                  <a:pt x="504782" y="2019127"/>
                  <a:pt x="508562" y="2014598"/>
                  <a:pt x="513057" y="2010852"/>
                </a:cubicBezTo>
                <a:cubicBezTo>
                  <a:pt x="516877" y="2007669"/>
                  <a:pt x="521954" y="2006093"/>
                  <a:pt x="525470" y="2002577"/>
                </a:cubicBezTo>
                <a:cubicBezTo>
                  <a:pt x="528986" y="1999061"/>
                  <a:pt x="530562" y="1993984"/>
                  <a:pt x="533745" y="1990164"/>
                </a:cubicBezTo>
                <a:cubicBezTo>
                  <a:pt x="537491" y="1985669"/>
                  <a:pt x="542565" y="1982371"/>
                  <a:pt x="546157" y="1977752"/>
                </a:cubicBezTo>
                <a:cubicBezTo>
                  <a:pt x="563151" y="1955902"/>
                  <a:pt x="557324" y="1955344"/>
                  <a:pt x="575120" y="1940514"/>
                </a:cubicBezTo>
                <a:cubicBezTo>
                  <a:pt x="597161" y="1922147"/>
                  <a:pt x="577554" y="1940541"/>
                  <a:pt x="599946" y="1928101"/>
                </a:cubicBezTo>
                <a:cubicBezTo>
                  <a:pt x="608640" y="1923271"/>
                  <a:pt x="616496" y="1917068"/>
                  <a:pt x="624771" y="1911551"/>
                </a:cubicBezTo>
                <a:cubicBezTo>
                  <a:pt x="628909" y="1908793"/>
                  <a:pt x="633668" y="1906792"/>
                  <a:pt x="637184" y="1903276"/>
                </a:cubicBezTo>
                <a:cubicBezTo>
                  <a:pt x="641321" y="1899138"/>
                  <a:pt x="644977" y="1894455"/>
                  <a:pt x="649596" y="1890863"/>
                </a:cubicBezTo>
                <a:cubicBezTo>
                  <a:pt x="657447" y="1884757"/>
                  <a:pt x="674422" y="1874313"/>
                  <a:pt x="674422" y="1874313"/>
                </a:cubicBezTo>
                <a:cubicBezTo>
                  <a:pt x="690971" y="1849488"/>
                  <a:pt x="673044" y="1872933"/>
                  <a:pt x="695109" y="1853625"/>
                </a:cubicBezTo>
                <a:cubicBezTo>
                  <a:pt x="733831" y="1819742"/>
                  <a:pt x="700280" y="1843281"/>
                  <a:pt x="728210" y="1824662"/>
                </a:cubicBezTo>
                <a:cubicBezTo>
                  <a:pt x="730968" y="1820525"/>
                  <a:pt x="732743" y="1815524"/>
                  <a:pt x="736485" y="1812250"/>
                </a:cubicBezTo>
                <a:cubicBezTo>
                  <a:pt x="743970" y="1805701"/>
                  <a:pt x="761310" y="1795699"/>
                  <a:pt x="761310" y="1795699"/>
                </a:cubicBezTo>
                <a:cubicBezTo>
                  <a:pt x="764068" y="1791562"/>
                  <a:pt x="766349" y="1787062"/>
                  <a:pt x="769585" y="1783287"/>
                </a:cubicBezTo>
                <a:lnTo>
                  <a:pt x="798548" y="1754324"/>
                </a:lnTo>
                <a:lnTo>
                  <a:pt x="810961" y="1741911"/>
                </a:lnTo>
                <a:cubicBezTo>
                  <a:pt x="815099" y="1737773"/>
                  <a:pt x="818505" y="1732744"/>
                  <a:pt x="823374" y="1729498"/>
                </a:cubicBezTo>
                <a:cubicBezTo>
                  <a:pt x="827511" y="1726740"/>
                  <a:pt x="832044" y="1724497"/>
                  <a:pt x="835786" y="1721223"/>
                </a:cubicBezTo>
                <a:cubicBezTo>
                  <a:pt x="874508" y="1687340"/>
                  <a:pt x="840957" y="1710879"/>
                  <a:pt x="868887" y="1692260"/>
                </a:cubicBezTo>
                <a:cubicBezTo>
                  <a:pt x="874404" y="1683985"/>
                  <a:pt x="878405" y="1674467"/>
                  <a:pt x="885437" y="1667435"/>
                </a:cubicBezTo>
                <a:cubicBezTo>
                  <a:pt x="893712" y="1659160"/>
                  <a:pt x="900525" y="1649102"/>
                  <a:pt x="910262" y="1642610"/>
                </a:cubicBezTo>
                <a:lnTo>
                  <a:pt x="935088" y="1626059"/>
                </a:lnTo>
                <a:cubicBezTo>
                  <a:pt x="939225" y="1623301"/>
                  <a:pt x="943984" y="1621300"/>
                  <a:pt x="947500" y="1617784"/>
                </a:cubicBezTo>
                <a:cubicBezTo>
                  <a:pt x="959292" y="1605993"/>
                  <a:pt x="952530" y="1611673"/>
                  <a:pt x="968188" y="1601234"/>
                </a:cubicBezTo>
                <a:cubicBezTo>
                  <a:pt x="970946" y="1597096"/>
                  <a:pt x="974239" y="1593269"/>
                  <a:pt x="976463" y="1588821"/>
                </a:cubicBezTo>
                <a:cubicBezTo>
                  <a:pt x="978413" y="1584920"/>
                  <a:pt x="978182" y="1580038"/>
                  <a:pt x="980601" y="1576409"/>
                </a:cubicBezTo>
                <a:cubicBezTo>
                  <a:pt x="983847" y="1571540"/>
                  <a:pt x="988876" y="1568134"/>
                  <a:pt x="993014" y="1563996"/>
                </a:cubicBezTo>
                <a:cubicBezTo>
                  <a:pt x="995965" y="1555141"/>
                  <a:pt x="997876" y="1545777"/>
                  <a:pt x="1005426" y="1539171"/>
                </a:cubicBezTo>
                <a:cubicBezTo>
                  <a:pt x="1012911" y="1532622"/>
                  <a:pt x="1023220" y="1529654"/>
                  <a:pt x="1030252" y="1522621"/>
                </a:cubicBezTo>
                <a:cubicBezTo>
                  <a:pt x="1041611" y="1511261"/>
                  <a:pt x="1034826" y="1515579"/>
                  <a:pt x="1050939" y="1510208"/>
                </a:cubicBezTo>
                <a:cubicBezTo>
                  <a:pt x="1059214" y="1501933"/>
                  <a:pt x="1069274" y="1495120"/>
                  <a:pt x="1075765" y="1485383"/>
                </a:cubicBezTo>
                <a:lnTo>
                  <a:pt x="1092315" y="1460557"/>
                </a:lnTo>
                <a:cubicBezTo>
                  <a:pt x="1095073" y="1456420"/>
                  <a:pt x="1097074" y="1451661"/>
                  <a:pt x="1100590" y="1448145"/>
                </a:cubicBezTo>
                <a:cubicBezTo>
                  <a:pt x="1103348" y="1445386"/>
                  <a:pt x="1106428" y="1442915"/>
                  <a:pt x="1108865" y="1439869"/>
                </a:cubicBezTo>
                <a:cubicBezTo>
                  <a:pt x="1124625" y="1420169"/>
                  <a:pt x="1108276" y="1433366"/>
                  <a:pt x="1129553" y="1419182"/>
                </a:cubicBezTo>
                <a:cubicBezTo>
                  <a:pt x="1152998" y="1384013"/>
                  <a:pt x="1114384" y="1438488"/>
                  <a:pt x="1162653" y="1390219"/>
                </a:cubicBezTo>
                <a:cubicBezTo>
                  <a:pt x="1166791" y="1386081"/>
                  <a:pt x="1171320" y="1382301"/>
                  <a:pt x="1175066" y="1377806"/>
                </a:cubicBezTo>
                <a:cubicBezTo>
                  <a:pt x="1178249" y="1373986"/>
                  <a:pt x="1179825" y="1368909"/>
                  <a:pt x="1183341" y="1365393"/>
                </a:cubicBezTo>
                <a:cubicBezTo>
                  <a:pt x="1186857" y="1361877"/>
                  <a:pt x="1191616" y="1359876"/>
                  <a:pt x="1195754" y="1357118"/>
                </a:cubicBezTo>
                <a:cubicBezTo>
                  <a:pt x="1198512" y="1352981"/>
                  <a:pt x="1200846" y="1348526"/>
                  <a:pt x="1204029" y="1344706"/>
                </a:cubicBezTo>
                <a:cubicBezTo>
                  <a:pt x="1213985" y="1332759"/>
                  <a:pt x="1216649" y="1332155"/>
                  <a:pt x="1228854" y="1324018"/>
                </a:cubicBezTo>
                <a:cubicBezTo>
                  <a:pt x="1244025" y="1301261"/>
                  <a:pt x="1228854" y="1320570"/>
                  <a:pt x="1249542" y="1303330"/>
                </a:cubicBezTo>
                <a:cubicBezTo>
                  <a:pt x="1254037" y="1299584"/>
                  <a:pt x="1257336" y="1294510"/>
                  <a:pt x="1261955" y="1290917"/>
                </a:cubicBezTo>
                <a:cubicBezTo>
                  <a:pt x="1269805" y="1284811"/>
                  <a:pt x="1286780" y="1274367"/>
                  <a:pt x="1286780" y="1274367"/>
                </a:cubicBezTo>
                <a:cubicBezTo>
                  <a:pt x="1316350" y="1230010"/>
                  <a:pt x="1270300" y="1297329"/>
                  <a:pt x="1307468" y="1249542"/>
                </a:cubicBezTo>
                <a:cubicBezTo>
                  <a:pt x="1313574" y="1241691"/>
                  <a:pt x="1318501" y="1232991"/>
                  <a:pt x="1324018" y="1224716"/>
                </a:cubicBezTo>
                <a:lnTo>
                  <a:pt x="1340568" y="1199891"/>
                </a:lnTo>
                <a:cubicBezTo>
                  <a:pt x="1343326" y="1195753"/>
                  <a:pt x="1344705" y="1190236"/>
                  <a:pt x="1348843" y="1187478"/>
                </a:cubicBezTo>
                <a:lnTo>
                  <a:pt x="1373669" y="1170928"/>
                </a:lnTo>
                <a:cubicBezTo>
                  <a:pt x="1379811" y="1161715"/>
                  <a:pt x="1381799" y="1156976"/>
                  <a:pt x="1390219" y="1150240"/>
                </a:cubicBezTo>
                <a:cubicBezTo>
                  <a:pt x="1394102" y="1147133"/>
                  <a:pt x="1398494" y="1144723"/>
                  <a:pt x="1402632" y="1141965"/>
                </a:cubicBezTo>
                <a:cubicBezTo>
                  <a:pt x="1404011" y="1137828"/>
                  <a:pt x="1404045" y="1132958"/>
                  <a:pt x="1406769" y="1129553"/>
                </a:cubicBezTo>
                <a:cubicBezTo>
                  <a:pt x="1409876" y="1125670"/>
                  <a:pt x="1415299" y="1124385"/>
                  <a:pt x="1419182" y="1121278"/>
                </a:cubicBezTo>
                <a:cubicBezTo>
                  <a:pt x="1422228" y="1118841"/>
                  <a:pt x="1425116" y="1116123"/>
                  <a:pt x="1427457" y="1113002"/>
                </a:cubicBezTo>
                <a:cubicBezTo>
                  <a:pt x="1433424" y="1105046"/>
                  <a:pt x="1438490" y="1096452"/>
                  <a:pt x="1444007" y="1088177"/>
                </a:cubicBezTo>
                <a:cubicBezTo>
                  <a:pt x="1446765" y="1084039"/>
                  <a:pt x="1448144" y="1078522"/>
                  <a:pt x="1452282" y="1075764"/>
                </a:cubicBezTo>
                <a:lnTo>
                  <a:pt x="1477108" y="1059214"/>
                </a:lnTo>
                <a:cubicBezTo>
                  <a:pt x="1479866" y="1055077"/>
                  <a:pt x="1482109" y="1050544"/>
                  <a:pt x="1485383" y="1046802"/>
                </a:cubicBezTo>
                <a:cubicBezTo>
                  <a:pt x="1491805" y="1039463"/>
                  <a:pt x="1500661" y="1034229"/>
                  <a:pt x="1506071" y="1026114"/>
                </a:cubicBezTo>
                <a:cubicBezTo>
                  <a:pt x="1525379" y="997151"/>
                  <a:pt x="1514346" y="1006805"/>
                  <a:pt x="1535033" y="993013"/>
                </a:cubicBezTo>
                <a:cubicBezTo>
                  <a:pt x="1537792" y="988876"/>
                  <a:pt x="1541085" y="985049"/>
                  <a:pt x="1543309" y="980601"/>
                </a:cubicBezTo>
                <a:cubicBezTo>
                  <a:pt x="1545260" y="976700"/>
                  <a:pt x="1545328" y="972001"/>
                  <a:pt x="1547446" y="968188"/>
                </a:cubicBezTo>
                <a:cubicBezTo>
                  <a:pt x="1552276" y="959494"/>
                  <a:pt x="1558479" y="951638"/>
                  <a:pt x="1563996" y="943363"/>
                </a:cubicBezTo>
                <a:cubicBezTo>
                  <a:pt x="1574436" y="927703"/>
                  <a:pt x="1568754" y="934467"/>
                  <a:pt x="1580547" y="922675"/>
                </a:cubicBezTo>
                <a:cubicBezTo>
                  <a:pt x="1581926" y="918537"/>
                  <a:pt x="1582067" y="913751"/>
                  <a:pt x="1584684" y="910262"/>
                </a:cubicBezTo>
                <a:cubicBezTo>
                  <a:pt x="1596786" y="894126"/>
                  <a:pt x="1603428" y="890870"/>
                  <a:pt x="1617785" y="881299"/>
                </a:cubicBezTo>
                <a:cubicBezTo>
                  <a:pt x="1647353" y="836949"/>
                  <a:pt x="1601308" y="904257"/>
                  <a:pt x="1638472" y="856474"/>
                </a:cubicBezTo>
                <a:cubicBezTo>
                  <a:pt x="1644578" y="848624"/>
                  <a:pt x="1647991" y="838682"/>
                  <a:pt x="1655023" y="831649"/>
                </a:cubicBezTo>
                <a:cubicBezTo>
                  <a:pt x="1657781" y="828890"/>
                  <a:pt x="1660861" y="826419"/>
                  <a:pt x="1663298" y="823373"/>
                </a:cubicBezTo>
                <a:cubicBezTo>
                  <a:pt x="1666404" y="819490"/>
                  <a:pt x="1668299" y="814703"/>
                  <a:pt x="1671573" y="810961"/>
                </a:cubicBezTo>
                <a:cubicBezTo>
                  <a:pt x="1677995" y="803622"/>
                  <a:pt x="1692261" y="790273"/>
                  <a:pt x="1692261" y="790273"/>
                </a:cubicBezTo>
                <a:cubicBezTo>
                  <a:pt x="1696407" y="777832"/>
                  <a:pt x="1695760" y="776143"/>
                  <a:pt x="1704673" y="765448"/>
                </a:cubicBezTo>
                <a:cubicBezTo>
                  <a:pt x="1708419" y="760953"/>
                  <a:pt x="1713340" y="757530"/>
                  <a:pt x="1717086" y="753035"/>
                </a:cubicBezTo>
                <a:cubicBezTo>
                  <a:pt x="1720269" y="749215"/>
                  <a:pt x="1722057" y="744339"/>
                  <a:pt x="1725361" y="740622"/>
                </a:cubicBezTo>
                <a:cubicBezTo>
                  <a:pt x="1733136" y="731875"/>
                  <a:pt x="1743695" y="725534"/>
                  <a:pt x="1750186" y="715797"/>
                </a:cubicBezTo>
                <a:cubicBezTo>
                  <a:pt x="1775648" y="677603"/>
                  <a:pt x="1743159" y="724579"/>
                  <a:pt x="1766737" y="695109"/>
                </a:cubicBezTo>
                <a:cubicBezTo>
                  <a:pt x="1769843" y="691226"/>
                  <a:pt x="1771906" y="686580"/>
                  <a:pt x="1775012" y="682697"/>
                </a:cubicBezTo>
                <a:cubicBezTo>
                  <a:pt x="1798594" y="653219"/>
                  <a:pt x="1766094" y="700210"/>
                  <a:pt x="1791562" y="662009"/>
                </a:cubicBezTo>
                <a:cubicBezTo>
                  <a:pt x="1799472" y="638274"/>
                  <a:pt x="1790343" y="659496"/>
                  <a:pt x="1803975" y="641321"/>
                </a:cubicBezTo>
                <a:cubicBezTo>
                  <a:pt x="1809942" y="633365"/>
                  <a:pt x="1815008" y="624771"/>
                  <a:pt x="1820525" y="616496"/>
                </a:cubicBezTo>
                <a:cubicBezTo>
                  <a:pt x="1823283" y="612358"/>
                  <a:pt x="1825284" y="607599"/>
                  <a:pt x="1828800" y="604083"/>
                </a:cubicBezTo>
                <a:cubicBezTo>
                  <a:pt x="1832938" y="599945"/>
                  <a:pt x="1837467" y="596165"/>
                  <a:pt x="1841213" y="591670"/>
                </a:cubicBezTo>
                <a:cubicBezTo>
                  <a:pt x="1870023" y="557099"/>
                  <a:pt x="1825628" y="603120"/>
                  <a:pt x="1861900" y="566845"/>
                </a:cubicBezTo>
                <a:cubicBezTo>
                  <a:pt x="1869183" y="544997"/>
                  <a:pt x="1863618" y="558062"/>
                  <a:pt x="1882588" y="529607"/>
                </a:cubicBezTo>
                <a:cubicBezTo>
                  <a:pt x="1885346" y="525469"/>
                  <a:pt x="1887347" y="520710"/>
                  <a:pt x="1890863" y="517194"/>
                </a:cubicBezTo>
                <a:cubicBezTo>
                  <a:pt x="1899138" y="508919"/>
                  <a:pt x="1909198" y="502106"/>
                  <a:pt x="1915689" y="492369"/>
                </a:cubicBezTo>
                <a:cubicBezTo>
                  <a:pt x="1918447" y="488231"/>
                  <a:pt x="1920689" y="483698"/>
                  <a:pt x="1923964" y="479956"/>
                </a:cubicBezTo>
                <a:cubicBezTo>
                  <a:pt x="1930386" y="472617"/>
                  <a:pt x="1937756" y="466165"/>
                  <a:pt x="1944652" y="459269"/>
                </a:cubicBezTo>
                <a:cubicBezTo>
                  <a:pt x="1947411" y="456510"/>
                  <a:pt x="1950763" y="454239"/>
                  <a:pt x="1952927" y="450993"/>
                </a:cubicBezTo>
                <a:cubicBezTo>
                  <a:pt x="1955685" y="446856"/>
                  <a:pt x="1957928" y="442323"/>
                  <a:pt x="1961202" y="438581"/>
                </a:cubicBezTo>
                <a:cubicBezTo>
                  <a:pt x="1967624" y="431242"/>
                  <a:pt x="1976480" y="426008"/>
                  <a:pt x="1981890" y="417893"/>
                </a:cubicBezTo>
                <a:cubicBezTo>
                  <a:pt x="1992487" y="401997"/>
                  <a:pt x="1994520" y="392052"/>
                  <a:pt x="2010852" y="384793"/>
                </a:cubicBezTo>
                <a:cubicBezTo>
                  <a:pt x="2033685" y="374644"/>
                  <a:pt x="2034110" y="377944"/>
                  <a:pt x="2056366" y="372380"/>
                </a:cubicBezTo>
                <a:cubicBezTo>
                  <a:pt x="2077163" y="367181"/>
                  <a:pt x="2060968" y="370078"/>
                  <a:pt x="2081191" y="359967"/>
                </a:cubicBezTo>
                <a:cubicBezTo>
                  <a:pt x="2093026" y="354050"/>
                  <a:pt x="2105723" y="354869"/>
                  <a:pt x="2118429" y="351692"/>
                </a:cubicBezTo>
                <a:cubicBezTo>
                  <a:pt x="2126891" y="349576"/>
                  <a:pt x="2134979" y="346175"/>
                  <a:pt x="2143254" y="343417"/>
                </a:cubicBezTo>
                <a:cubicBezTo>
                  <a:pt x="2147392" y="342038"/>
                  <a:pt x="2152038" y="341698"/>
                  <a:pt x="2155667" y="339279"/>
                </a:cubicBezTo>
                <a:cubicBezTo>
                  <a:pt x="2163942" y="333762"/>
                  <a:pt x="2171057" y="325874"/>
                  <a:pt x="2180492" y="322729"/>
                </a:cubicBezTo>
                <a:cubicBezTo>
                  <a:pt x="2188767" y="319971"/>
                  <a:pt x="2196856" y="316570"/>
                  <a:pt x="2205318" y="314454"/>
                </a:cubicBezTo>
                <a:cubicBezTo>
                  <a:pt x="2226099" y="309258"/>
                  <a:pt x="2216473" y="312114"/>
                  <a:pt x="2234280" y="306179"/>
                </a:cubicBezTo>
                <a:cubicBezTo>
                  <a:pt x="2238418" y="303421"/>
                  <a:pt x="2242149" y="299924"/>
                  <a:pt x="2246693" y="297904"/>
                </a:cubicBezTo>
                <a:cubicBezTo>
                  <a:pt x="2266945" y="288903"/>
                  <a:pt x="2269555" y="291045"/>
                  <a:pt x="2288069" y="285491"/>
                </a:cubicBezTo>
                <a:cubicBezTo>
                  <a:pt x="2296424" y="282985"/>
                  <a:pt x="2304619" y="279974"/>
                  <a:pt x="2312894" y="277216"/>
                </a:cubicBezTo>
                <a:cubicBezTo>
                  <a:pt x="2317032" y="275837"/>
                  <a:pt x="2321076" y="274136"/>
                  <a:pt x="2325307" y="273078"/>
                </a:cubicBezTo>
                <a:cubicBezTo>
                  <a:pt x="2330824" y="271699"/>
                  <a:pt x="2336410" y="270575"/>
                  <a:pt x="2341857" y="268941"/>
                </a:cubicBezTo>
                <a:cubicBezTo>
                  <a:pt x="2350212" y="266435"/>
                  <a:pt x="2358407" y="263424"/>
                  <a:pt x="2366682" y="260666"/>
                </a:cubicBezTo>
                <a:cubicBezTo>
                  <a:pt x="2375955" y="257575"/>
                  <a:pt x="2385990" y="253876"/>
                  <a:pt x="2395645" y="252391"/>
                </a:cubicBezTo>
                <a:cubicBezTo>
                  <a:pt x="2407989" y="250492"/>
                  <a:pt x="2420470" y="249632"/>
                  <a:pt x="2432883" y="248253"/>
                </a:cubicBezTo>
                <a:cubicBezTo>
                  <a:pt x="2437021" y="246874"/>
                  <a:pt x="2441556" y="246360"/>
                  <a:pt x="2445296" y="244116"/>
                </a:cubicBezTo>
                <a:cubicBezTo>
                  <a:pt x="2448641" y="242109"/>
                  <a:pt x="2449949" y="237289"/>
                  <a:pt x="2453571" y="235840"/>
                </a:cubicBezTo>
                <a:cubicBezTo>
                  <a:pt x="2464130" y="231616"/>
                  <a:pt x="2475638" y="230323"/>
                  <a:pt x="2486671" y="227565"/>
                </a:cubicBezTo>
                <a:cubicBezTo>
                  <a:pt x="2524196" y="218184"/>
                  <a:pt x="2477850" y="229169"/>
                  <a:pt x="2532185" y="219290"/>
                </a:cubicBezTo>
                <a:cubicBezTo>
                  <a:pt x="2537780" y="218273"/>
                  <a:pt x="2543288" y="216787"/>
                  <a:pt x="2548735" y="215153"/>
                </a:cubicBezTo>
                <a:cubicBezTo>
                  <a:pt x="2557090" y="212647"/>
                  <a:pt x="2565007" y="208589"/>
                  <a:pt x="2573560" y="206878"/>
                </a:cubicBezTo>
                <a:lnTo>
                  <a:pt x="2594248" y="202740"/>
                </a:lnTo>
                <a:cubicBezTo>
                  <a:pt x="2598386" y="199982"/>
                  <a:pt x="2602213" y="196689"/>
                  <a:pt x="2606661" y="194465"/>
                </a:cubicBezTo>
                <a:cubicBezTo>
                  <a:pt x="2613619" y="190986"/>
                  <a:pt x="2628987" y="188181"/>
                  <a:pt x="2635623" y="186190"/>
                </a:cubicBezTo>
                <a:cubicBezTo>
                  <a:pt x="2643978" y="183684"/>
                  <a:pt x="2660449" y="177915"/>
                  <a:pt x="2660449" y="177915"/>
                </a:cubicBezTo>
                <a:cubicBezTo>
                  <a:pt x="2664586" y="175157"/>
                  <a:pt x="2668317" y="171660"/>
                  <a:pt x="2672861" y="169640"/>
                </a:cubicBezTo>
                <a:cubicBezTo>
                  <a:pt x="2680832" y="166097"/>
                  <a:pt x="2690429" y="166203"/>
                  <a:pt x="2697687" y="161364"/>
                </a:cubicBezTo>
                <a:cubicBezTo>
                  <a:pt x="2708885" y="153898"/>
                  <a:pt x="2713523" y="150065"/>
                  <a:pt x="2726650" y="144814"/>
                </a:cubicBezTo>
                <a:cubicBezTo>
                  <a:pt x="2734749" y="141575"/>
                  <a:pt x="2744217" y="141377"/>
                  <a:pt x="2751475" y="136539"/>
                </a:cubicBezTo>
                <a:cubicBezTo>
                  <a:pt x="2755613" y="133781"/>
                  <a:pt x="2759440" y="130488"/>
                  <a:pt x="2763888" y="128264"/>
                </a:cubicBezTo>
                <a:cubicBezTo>
                  <a:pt x="2767789" y="126314"/>
                  <a:pt x="2772399" y="126076"/>
                  <a:pt x="2776300" y="124126"/>
                </a:cubicBezTo>
                <a:cubicBezTo>
                  <a:pt x="2780748" y="121902"/>
                  <a:pt x="2784169" y="117871"/>
                  <a:pt x="2788713" y="115851"/>
                </a:cubicBezTo>
                <a:cubicBezTo>
                  <a:pt x="2796684" y="112308"/>
                  <a:pt x="2806280" y="112414"/>
                  <a:pt x="2813538" y="107576"/>
                </a:cubicBezTo>
                <a:cubicBezTo>
                  <a:pt x="2822479" y="101616"/>
                  <a:pt x="2827461" y="96722"/>
                  <a:pt x="2838364" y="95164"/>
                </a:cubicBezTo>
                <a:cubicBezTo>
                  <a:pt x="2853444" y="93010"/>
                  <a:pt x="2868748" y="92806"/>
                  <a:pt x="2883877" y="91026"/>
                </a:cubicBezTo>
                <a:cubicBezTo>
                  <a:pt x="2892209" y="90046"/>
                  <a:pt x="2900386" y="87997"/>
                  <a:pt x="2908702" y="86888"/>
                </a:cubicBezTo>
                <a:cubicBezTo>
                  <a:pt x="2921081" y="85237"/>
                  <a:pt x="2933527" y="84130"/>
                  <a:pt x="2945940" y="82751"/>
                </a:cubicBezTo>
                <a:lnTo>
                  <a:pt x="3008004" y="62063"/>
                </a:lnTo>
                <a:cubicBezTo>
                  <a:pt x="3008008" y="62062"/>
                  <a:pt x="3032826" y="53790"/>
                  <a:pt x="3032829" y="53788"/>
                </a:cubicBezTo>
                <a:cubicBezTo>
                  <a:pt x="3062385" y="34084"/>
                  <a:pt x="3048006" y="39650"/>
                  <a:pt x="3074204" y="33100"/>
                </a:cubicBezTo>
                <a:cubicBezTo>
                  <a:pt x="3078342" y="30342"/>
                  <a:pt x="3082073" y="26845"/>
                  <a:pt x="3086617" y="24825"/>
                </a:cubicBezTo>
                <a:cubicBezTo>
                  <a:pt x="3094588" y="21282"/>
                  <a:pt x="3103167" y="19308"/>
                  <a:pt x="3111442" y="16550"/>
                </a:cubicBezTo>
                <a:cubicBezTo>
                  <a:pt x="3115580" y="15171"/>
                  <a:pt x="3120226" y="14831"/>
                  <a:pt x="3123855" y="12412"/>
                </a:cubicBezTo>
                <a:cubicBezTo>
                  <a:pt x="3137891" y="3055"/>
                  <a:pt x="3132752" y="7653"/>
                  <a:pt x="3140405" y="0"/>
                </a:cubicBezTo>
                <a:lnTo>
                  <a:pt x="3140405" y="724072"/>
                </a:lnTo>
                <a:cubicBezTo>
                  <a:pt x="3127992" y="726830"/>
                  <a:pt x="3115230" y="728326"/>
                  <a:pt x="3103167" y="732347"/>
                </a:cubicBezTo>
                <a:cubicBezTo>
                  <a:pt x="3098450" y="733919"/>
                  <a:pt x="3095203" y="738398"/>
                  <a:pt x="3090755" y="740622"/>
                </a:cubicBezTo>
                <a:cubicBezTo>
                  <a:pt x="3086854" y="742573"/>
                  <a:pt x="3082155" y="742642"/>
                  <a:pt x="3078342" y="744760"/>
                </a:cubicBezTo>
                <a:cubicBezTo>
                  <a:pt x="3069648" y="749590"/>
                  <a:pt x="3061792" y="755793"/>
                  <a:pt x="3053517" y="761310"/>
                </a:cubicBezTo>
                <a:lnTo>
                  <a:pt x="3041104" y="769585"/>
                </a:lnTo>
                <a:lnTo>
                  <a:pt x="3028691" y="777860"/>
                </a:lnTo>
                <a:lnTo>
                  <a:pt x="3012141" y="802686"/>
                </a:lnTo>
                <a:cubicBezTo>
                  <a:pt x="3009383" y="806823"/>
                  <a:pt x="3008003" y="812340"/>
                  <a:pt x="3003866" y="815098"/>
                </a:cubicBezTo>
                <a:cubicBezTo>
                  <a:pt x="2999728" y="817856"/>
                  <a:pt x="2995336" y="820266"/>
                  <a:pt x="2991453" y="823373"/>
                </a:cubicBezTo>
                <a:cubicBezTo>
                  <a:pt x="2975225" y="836356"/>
                  <a:pt x="2992323" y="828601"/>
                  <a:pt x="2970766" y="835786"/>
                </a:cubicBezTo>
                <a:cubicBezTo>
                  <a:pt x="2946680" y="859869"/>
                  <a:pt x="2981406" y="826228"/>
                  <a:pt x="2950078" y="852336"/>
                </a:cubicBezTo>
                <a:cubicBezTo>
                  <a:pt x="2945583" y="856082"/>
                  <a:pt x="2942534" y="861503"/>
                  <a:pt x="2937665" y="864749"/>
                </a:cubicBezTo>
                <a:cubicBezTo>
                  <a:pt x="2934036" y="867168"/>
                  <a:pt x="2929065" y="866769"/>
                  <a:pt x="2925252" y="868887"/>
                </a:cubicBezTo>
                <a:cubicBezTo>
                  <a:pt x="2916558" y="873717"/>
                  <a:pt x="2908702" y="879920"/>
                  <a:pt x="2900427" y="885437"/>
                </a:cubicBezTo>
                <a:lnTo>
                  <a:pt x="2900427" y="885437"/>
                </a:lnTo>
                <a:cubicBezTo>
                  <a:pt x="2896289" y="889575"/>
                  <a:pt x="2892633" y="894257"/>
                  <a:pt x="2888014" y="897850"/>
                </a:cubicBezTo>
                <a:cubicBezTo>
                  <a:pt x="2880164" y="903956"/>
                  <a:pt x="2871464" y="908883"/>
                  <a:pt x="2863189" y="914400"/>
                </a:cubicBezTo>
                <a:lnTo>
                  <a:pt x="2825951" y="939225"/>
                </a:lnTo>
                <a:lnTo>
                  <a:pt x="2788713" y="964050"/>
                </a:lnTo>
                <a:cubicBezTo>
                  <a:pt x="2784575" y="966809"/>
                  <a:pt x="2781018" y="970754"/>
                  <a:pt x="2776300" y="972326"/>
                </a:cubicBezTo>
                <a:lnTo>
                  <a:pt x="2763888" y="976463"/>
                </a:lnTo>
                <a:cubicBezTo>
                  <a:pt x="2755613" y="981980"/>
                  <a:pt x="2748497" y="989868"/>
                  <a:pt x="2739062" y="993013"/>
                </a:cubicBezTo>
                <a:lnTo>
                  <a:pt x="2714237" y="1001288"/>
                </a:lnTo>
                <a:cubicBezTo>
                  <a:pt x="2690172" y="1025356"/>
                  <a:pt x="2724854" y="991752"/>
                  <a:pt x="2693549" y="1017839"/>
                </a:cubicBezTo>
                <a:cubicBezTo>
                  <a:pt x="2689054" y="1021585"/>
                  <a:pt x="2685632" y="1026505"/>
                  <a:pt x="2681137" y="1030251"/>
                </a:cubicBezTo>
                <a:cubicBezTo>
                  <a:pt x="2677317" y="1033434"/>
                  <a:pt x="2672607" y="1035419"/>
                  <a:pt x="2668724" y="1038526"/>
                </a:cubicBezTo>
                <a:cubicBezTo>
                  <a:pt x="2665678" y="1040963"/>
                  <a:pt x="2663570" y="1044461"/>
                  <a:pt x="2660449" y="1046802"/>
                </a:cubicBezTo>
                <a:cubicBezTo>
                  <a:pt x="2652493" y="1052769"/>
                  <a:pt x="2643898" y="1057835"/>
                  <a:pt x="2635623" y="1063352"/>
                </a:cubicBezTo>
                <a:lnTo>
                  <a:pt x="2610798" y="1079902"/>
                </a:lnTo>
                <a:lnTo>
                  <a:pt x="2598385" y="1088177"/>
                </a:lnTo>
                <a:cubicBezTo>
                  <a:pt x="2576320" y="1121275"/>
                  <a:pt x="2605278" y="1081285"/>
                  <a:pt x="2577698" y="1108865"/>
                </a:cubicBezTo>
                <a:cubicBezTo>
                  <a:pt x="2555154" y="1131409"/>
                  <a:pt x="2576579" y="1121650"/>
                  <a:pt x="2552872" y="1129553"/>
                </a:cubicBezTo>
                <a:cubicBezTo>
                  <a:pt x="2550114" y="1133690"/>
                  <a:pt x="2548814" y="1139330"/>
                  <a:pt x="2544597" y="1141965"/>
                </a:cubicBezTo>
                <a:cubicBezTo>
                  <a:pt x="2537200" y="1146588"/>
                  <a:pt x="2528047" y="1147482"/>
                  <a:pt x="2519772" y="1150240"/>
                </a:cubicBezTo>
                <a:lnTo>
                  <a:pt x="2507359" y="1154378"/>
                </a:lnTo>
                <a:cubicBezTo>
                  <a:pt x="2503222" y="1155757"/>
                  <a:pt x="2498576" y="1156097"/>
                  <a:pt x="2494947" y="1158516"/>
                </a:cubicBezTo>
                <a:cubicBezTo>
                  <a:pt x="2478905" y="1169210"/>
                  <a:pt x="2487252" y="1165219"/>
                  <a:pt x="2470121" y="1170928"/>
                </a:cubicBezTo>
                <a:cubicBezTo>
                  <a:pt x="2445917" y="1195132"/>
                  <a:pt x="2457547" y="1186206"/>
                  <a:pt x="2437021" y="1199891"/>
                </a:cubicBezTo>
                <a:cubicBezTo>
                  <a:pt x="2435642" y="1204029"/>
                  <a:pt x="2435608" y="1208898"/>
                  <a:pt x="2432883" y="1212304"/>
                </a:cubicBezTo>
                <a:cubicBezTo>
                  <a:pt x="2429777" y="1216187"/>
                  <a:pt x="2424354" y="1217473"/>
                  <a:pt x="2420471" y="1220579"/>
                </a:cubicBezTo>
                <a:cubicBezTo>
                  <a:pt x="2417425" y="1223016"/>
                  <a:pt x="2415241" y="1226417"/>
                  <a:pt x="2412195" y="1228854"/>
                </a:cubicBezTo>
                <a:cubicBezTo>
                  <a:pt x="2408312" y="1231960"/>
                  <a:pt x="2403603" y="1233946"/>
                  <a:pt x="2399783" y="1237129"/>
                </a:cubicBezTo>
                <a:cubicBezTo>
                  <a:pt x="2395288" y="1240875"/>
                  <a:pt x="2391865" y="1245796"/>
                  <a:pt x="2387370" y="1249542"/>
                </a:cubicBezTo>
                <a:cubicBezTo>
                  <a:pt x="2383550" y="1252725"/>
                  <a:pt x="2379004" y="1254927"/>
                  <a:pt x="2374957" y="1257817"/>
                </a:cubicBezTo>
                <a:cubicBezTo>
                  <a:pt x="2353038" y="1273473"/>
                  <a:pt x="2366138" y="1267653"/>
                  <a:pt x="2345995" y="1274367"/>
                </a:cubicBezTo>
                <a:cubicBezTo>
                  <a:pt x="2327428" y="1292932"/>
                  <a:pt x="2349477" y="1273352"/>
                  <a:pt x="2325307" y="1286780"/>
                </a:cubicBezTo>
                <a:cubicBezTo>
                  <a:pt x="2316613" y="1291610"/>
                  <a:pt x="2308756" y="1297813"/>
                  <a:pt x="2300481" y="1303330"/>
                </a:cubicBezTo>
                <a:cubicBezTo>
                  <a:pt x="2296344" y="1306088"/>
                  <a:pt x="2292786" y="1310032"/>
                  <a:pt x="2288069" y="1311605"/>
                </a:cubicBezTo>
                <a:cubicBezTo>
                  <a:pt x="2265311" y="1319192"/>
                  <a:pt x="2285702" y="1311185"/>
                  <a:pt x="2263243" y="1324018"/>
                </a:cubicBezTo>
                <a:cubicBezTo>
                  <a:pt x="2248927" y="1332198"/>
                  <a:pt x="2248206" y="1331789"/>
                  <a:pt x="2234280" y="1336431"/>
                </a:cubicBezTo>
                <a:cubicBezTo>
                  <a:pt x="2230143" y="1340568"/>
                  <a:pt x="2226363" y="1345097"/>
                  <a:pt x="2221868" y="1348843"/>
                </a:cubicBezTo>
                <a:cubicBezTo>
                  <a:pt x="2218048" y="1352026"/>
                  <a:pt x="2212971" y="1353602"/>
                  <a:pt x="2209455" y="1357118"/>
                </a:cubicBezTo>
                <a:cubicBezTo>
                  <a:pt x="2174585" y="1391988"/>
                  <a:pt x="2223957" y="1348300"/>
                  <a:pt x="2197042" y="1381944"/>
                </a:cubicBezTo>
                <a:cubicBezTo>
                  <a:pt x="2191208" y="1389237"/>
                  <a:pt x="2180395" y="1391630"/>
                  <a:pt x="2172217" y="1394356"/>
                </a:cubicBezTo>
                <a:cubicBezTo>
                  <a:pt x="2143763" y="1413326"/>
                  <a:pt x="2156827" y="1407762"/>
                  <a:pt x="2134979" y="1415044"/>
                </a:cubicBezTo>
                <a:cubicBezTo>
                  <a:pt x="2106525" y="1434013"/>
                  <a:pt x="2119589" y="1428449"/>
                  <a:pt x="2097741" y="1435732"/>
                </a:cubicBezTo>
                <a:cubicBezTo>
                  <a:pt x="2093603" y="1439870"/>
                  <a:pt x="2090443" y="1445303"/>
                  <a:pt x="2085328" y="1448145"/>
                </a:cubicBezTo>
                <a:cubicBezTo>
                  <a:pt x="2055039" y="1464972"/>
                  <a:pt x="2063233" y="1445416"/>
                  <a:pt x="2035678" y="1472970"/>
                </a:cubicBezTo>
                <a:cubicBezTo>
                  <a:pt x="2007336" y="1501311"/>
                  <a:pt x="2020589" y="1491303"/>
                  <a:pt x="1998440" y="1506070"/>
                </a:cubicBezTo>
                <a:cubicBezTo>
                  <a:pt x="1995682" y="1510208"/>
                  <a:pt x="1993681" y="1514967"/>
                  <a:pt x="1990165" y="1518483"/>
                </a:cubicBezTo>
                <a:cubicBezTo>
                  <a:pt x="1978308" y="1530340"/>
                  <a:pt x="1978799" y="1524166"/>
                  <a:pt x="1965339" y="1530896"/>
                </a:cubicBezTo>
                <a:cubicBezTo>
                  <a:pt x="1933264" y="1546934"/>
                  <a:pt x="1971708" y="1532912"/>
                  <a:pt x="1940514" y="1543308"/>
                </a:cubicBezTo>
                <a:cubicBezTo>
                  <a:pt x="1936376" y="1546066"/>
                  <a:pt x="1931984" y="1548476"/>
                  <a:pt x="1928101" y="1551583"/>
                </a:cubicBezTo>
                <a:cubicBezTo>
                  <a:pt x="1925055" y="1554020"/>
                  <a:pt x="1923171" y="1557852"/>
                  <a:pt x="1919826" y="1559859"/>
                </a:cubicBezTo>
                <a:cubicBezTo>
                  <a:pt x="1916086" y="1562103"/>
                  <a:pt x="1911551" y="1562617"/>
                  <a:pt x="1907414" y="1563996"/>
                </a:cubicBezTo>
                <a:cubicBezTo>
                  <a:pt x="1888847" y="1582561"/>
                  <a:pt x="1910896" y="1562981"/>
                  <a:pt x="1886726" y="1576409"/>
                </a:cubicBezTo>
                <a:cubicBezTo>
                  <a:pt x="1878032" y="1581239"/>
                  <a:pt x="1870175" y="1587442"/>
                  <a:pt x="1861900" y="1592959"/>
                </a:cubicBezTo>
                <a:cubicBezTo>
                  <a:pt x="1821573" y="1619843"/>
                  <a:pt x="1884222" y="1577747"/>
                  <a:pt x="1832937" y="1613647"/>
                </a:cubicBezTo>
                <a:cubicBezTo>
                  <a:pt x="1824789" y="1619350"/>
                  <a:pt x="1817547" y="1627052"/>
                  <a:pt x="1808112" y="1630197"/>
                </a:cubicBezTo>
                <a:cubicBezTo>
                  <a:pt x="1803974" y="1631576"/>
                  <a:pt x="1799512" y="1632217"/>
                  <a:pt x="1795699" y="1634335"/>
                </a:cubicBezTo>
                <a:cubicBezTo>
                  <a:pt x="1787005" y="1639165"/>
                  <a:pt x="1779149" y="1645368"/>
                  <a:pt x="1770874" y="1650885"/>
                </a:cubicBezTo>
                <a:cubicBezTo>
                  <a:pt x="1766736" y="1653643"/>
                  <a:pt x="1763179" y="1657588"/>
                  <a:pt x="1758461" y="1659160"/>
                </a:cubicBezTo>
                <a:lnTo>
                  <a:pt x="1746049" y="1663297"/>
                </a:lnTo>
                <a:cubicBezTo>
                  <a:pt x="1741911" y="1666056"/>
                  <a:pt x="1738084" y="1669349"/>
                  <a:pt x="1733636" y="1671573"/>
                </a:cubicBezTo>
                <a:cubicBezTo>
                  <a:pt x="1729735" y="1673523"/>
                  <a:pt x="1725036" y="1673592"/>
                  <a:pt x="1721223" y="1675710"/>
                </a:cubicBezTo>
                <a:cubicBezTo>
                  <a:pt x="1683583" y="1696620"/>
                  <a:pt x="1708106" y="1684572"/>
                  <a:pt x="1683985" y="1704673"/>
                </a:cubicBezTo>
                <a:cubicBezTo>
                  <a:pt x="1666201" y="1719493"/>
                  <a:pt x="1677819" y="1707756"/>
                  <a:pt x="1659160" y="1717086"/>
                </a:cubicBezTo>
                <a:cubicBezTo>
                  <a:pt x="1654712" y="1719310"/>
                  <a:pt x="1651291" y="1723341"/>
                  <a:pt x="1646747" y="1725361"/>
                </a:cubicBezTo>
                <a:cubicBezTo>
                  <a:pt x="1638776" y="1728904"/>
                  <a:pt x="1630197" y="1730878"/>
                  <a:pt x="1621922" y="1733636"/>
                </a:cubicBezTo>
                <a:lnTo>
                  <a:pt x="1609509" y="1737773"/>
                </a:lnTo>
                <a:cubicBezTo>
                  <a:pt x="1581055" y="1756743"/>
                  <a:pt x="1594119" y="1751179"/>
                  <a:pt x="1572271" y="1758461"/>
                </a:cubicBezTo>
                <a:cubicBezTo>
                  <a:pt x="1543817" y="1777431"/>
                  <a:pt x="1556881" y="1771867"/>
                  <a:pt x="1535033" y="1779149"/>
                </a:cubicBezTo>
                <a:cubicBezTo>
                  <a:pt x="1532275" y="1783287"/>
                  <a:pt x="1530500" y="1788287"/>
                  <a:pt x="1526758" y="1791562"/>
                </a:cubicBezTo>
                <a:cubicBezTo>
                  <a:pt x="1491972" y="1822000"/>
                  <a:pt x="1514145" y="1799937"/>
                  <a:pt x="1489520" y="1812250"/>
                </a:cubicBezTo>
                <a:cubicBezTo>
                  <a:pt x="1462449" y="1825786"/>
                  <a:pt x="1492146" y="1814637"/>
                  <a:pt x="1464695" y="1832937"/>
                </a:cubicBezTo>
                <a:cubicBezTo>
                  <a:pt x="1461066" y="1835356"/>
                  <a:pt x="1456095" y="1834957"/>
                  <a:pt x="1452282" y="1837075"/>
                </a:cubicBezTo>
                <a:cubicBezTo>
                  <a:pt x="1443588" y="1841905"/>
                  <a:pt x="1436691" y="1849931"/>
                  <a:pt x="1427457" y="1853625"/>
                </a:cubicBezTo>
                <a:cubicBezTo>
                  <a:pt x="1402720" y="1863520"/>
                  <a:pt x="1413815" y="1859551"/>
                  <a:pt x="1394357" y="1866038"/>
                </a:cubicBezTo>
                <a:cubicBezTo>
                  <a:pt x="1375787" y="1884606"/>
                  <a:pt x="1397842" y="1865020"/>
                  <a:pt x="1373669" y="1878450"/>
                </a:cubicBezTo>
                <a:cubicBezTo>
                  <a:pt x="1330988" y="1902162"/>
                  <a:pt x="1364516" y="1889777"/>
                  <a:pt x="1336431" y="1899138"/>
                </a:cubicBezTo>
                <a:cubicBezTo>
                  <a:pt x="1304574" y="1930995"/>
                  <a:pt x="1321342" y="1917473"/>
                  <a:pt x="1286780" y="1940514"/>
                </a:cubicBezTo>
                <a:cubicBezTo>
                  <a:pt x="1282642" y="1943272"/>
                  <a:pt x="1279085" y="1947216"/>
                  <a:pt x="1274367" y="1948789"/>
                </a:cubicBezTo>
                <a:lnTo>
                  <a:pt x="1249542" y="1957064"/>
                </a:lnTo>
                <a:cubicBezTo>
                  <a:pt x="1244471" y="1961121"/>
                  <a:pt x="1225222" y="1977499"/>
                  <a:pt x="1216442" y="1981889"/>
                </a:cubicBezTo>
                <a:cubicBezTo>
                  <a:pt x="1212541" y="1983840"/>
                  <a:pt x="1207842" y="1983909"/>
                  <a:pt x="1204029" y="1986027"/>
                </a:cubicBezTo>
                <a:cubicBezTo>
                  <a:pt x="1195335" y="1990857"/>
                  <a:pt x="1188639" y="1999432"/>
                  <a:pt x="1179204" y="2002577"/>
                </a:cubicBezTo>
                <a:cubicBezTo>
                  <a:pt x="1148000" y="2012979"/>
                  <a:pt x="1186466" y="1998947"/>
                  <a:pt x="1154378" y="2014990"/>
                </a:cubicBezTo>
                <a:cubicBezTo>
                  <a:pt x="1150477" y="2016940"/>
                  <a:pt x="1146103" y="2017748"/>
                  <a:pt x="1141966" y="2019127"/>
                </a:cubicBezTo>
                <a:cubicBezTo>
                  <a:pt x="1137828" y="2021885"/>
                  <a:pt x="1134001" y="2025178"/>
                  <a:pt x="1129553" y="2027402"/>
                </a:cubicBezTo>
                <a:cubicBezTo>
                  <a:pt x="1125652" y="2029353"/>
                  <a:pt x="1120927" y="2029376"/>
                  <a:pt x="1117140" y="2031540"/>
                </a:cubicBezTo>
                <a:cubicBezTo>
                  <a:pt x="1082076" y="2051577"/>
                  <a:pt x="1116635" y="2038606"/>
                  <a:pt x="1088177" y="2048090"/>
                </a:cubicBezTo>
                <a:cubicBezTo>
                  <a:pt x="1084040" y="2052228"/>
                  <a:pt x="1080260" y="2056757"/>
                  <a:pt x="1075765" y="2060503"/>
                </a:cubicBezTo>
                <a:cubicBezTo>
                  <a:pt x="1061735" y="2072195"/>
                  <a:pt x="1066304" y="2066331"/>
                  <a:pt x="1050939" y="2072916"/>
                </a:cubicBezTo>
                <a:cubicBezTo>
                  <a:pt x="1020652" y="2085897"/>
                  <a:pt x="1048349" y="2077701"/>
                  <a:pt x="1017839" y="2085328"/>
                </a:cubicBezTo>
                <a:cubicBezTo>
                  <a:pt x="989385" y="2104297"/>
                  <a:pt x="1002449" y="2098733"/>
                  <a:pt x="980601" y="2106016"/>
                </a:cubicBezTo>
                <a:cubicBezTo>
                  <a:pt x="949038" y="2137579"/>
                  <a:pt x="985713" y="2104605"/>
                  <a:pt x="955776" y="2122566"/>
                </a:cubicBezTo>
                <a:cubicBezTo>
                  <a:pt x="931272" y="2137267"/>
                  <a:pt x="974187" y="2130221"/>
                  <a:pt x="922675" y="2147392"/>
                </a:cubicBezTo>
                <a:lnTo>
                  <a:pt x="897850" y="2155667"/>
                </a:lnTo>
                <a:lnTo>
                  <a:pt x="885437" y="2159804"/>
                </a:lnTo>
                <a:cubicBezTo>
                  <a:pt x="881299" y="2162562"/>
                  <a:pt x="877568" y="2166059"/>
                  <a:pt x="873024" y="2168079"/>
                </a:cubicBezTo>
                <a:cubicBezTo>
                  <a:pt x="865053" y="2171622"/>
                  <a:pt x="856474" y="2173596"/>
                  <a:pt x="848199" y="2176354"/>
                </a:cubicBezTo>
                <a:lnTo>
                  <a:pt x="835786" y="2180492"/>
                </a:lnTo>
                <a:lnTo>
                  <a:pt x="823374" y="2184630"/>
                </a:lnTo>
                <a:lnTo>
                  <a:pt x="810961" y="2188767"/>
                </a:lnTo>
                <a:cubicBezTo>
                  <a:pt x="806823" y="2191525"/>
                  <a:pt x="802996" y="2194818"/>
                  <a:pt x="798548" y="2197042"/>
                </a:cubicBezTo>
                <a:cubicBezTo>
                  <a:pt x="794647" y="2198992"/>
                  <a:pt x="789948" y="2199062"/>
                  <a:pt x="786136" y="2201180"/>
                </a:cubicBezTo>
                <a:cubicBezTo>
                  <a:pt x="777442" y="2206010"/>
                  <a:pt x="769585" y="2212213"/>
                  <a:pt x="761310" y="2217730"/>
                </a:cubicBezTo>
                <a:lnTo>
                  <a:pt x="736485" y="2234280"/>
                </a:lnTo>
                <a:cubicBezTo>
                  <a:pt x="732347" y="2237038"/>
                  <a:pt x="728790" y="2240982"/>
                  <a:pt x="724072" y="2242555"/>
                </a:cubicBezTo>
                <a:lnTo>
                  <a:pt x="686834" y="2254968"/>
                </a:lnTo>
                <a:cubicBezTo>
                  <a:pt x="682697" y="2256347"/>
                  <a:pt x="678051" y="2256687"/>
                  <a:pt x="674422" y="2259106"/>
                </a:cubicBezTo>
                <a:cubicBezTo>
                  <a:pt x="658380" y="2269800"/>
                  <a:pt x="666727" y="2265809"/>
                  <a:pt x="649596" y="2271518"/>
                </a:cubicBezTo>
                <a:cubicBezTo>
                  <a:pt x="614031" y="2295229"/>
                  <a:pt x="659026" y="2266803"/>
                  <a:pt x="624771" y="2283931"/>
                </a:cubicBezTo>
                <a:cubicBezTo>
                  <a:pt x="620323" y="2286155"/>
                  <a:pt x="616806" y="2289982"/>
                  <a:pt x="612358" y="2292206"/>
                </a:cubicBezTo>
                <a:cubicBezTo>
                  <a:pt x="608457" y="2294156"/>
                  <a:pt x="603758" y="2294226"/>
                  <a:pt x="599946" y="2296344"/>
                </a:cubicBezTo>
                <a:cubicBezTo>
                  <a:pt x="591252" y="2301174"/>
                  <a:pt x="584555" y="2309749"/>
                  <a:pt x="575120" y="2312894"/>
                </a:cubicBezTo>
                <a:lnTo>
                  <a:pt x="550295" y="2321169"/>
                </a:lnTo>
                <a:cubicBezTo>
                  <a:pt x="546157" y="2322548"/>
                  <a:pt x="542113" y="2324249"/>
                  <a:pt x="537882" y="2325307"/>
                </a:cubicBezTo>
                <a:cubicBezTo>
                  <a:pt x="512872" y="2331559"/>
                  <a:pt x="526723" y="2327647"/>
                  <a:pt x="496507" y="2337719"/>
                </a:cubicBezTo>
                <a:lnTo>
                  <a:pt x="484094" y="2341857"/>
                </a:lnTo>
                <a:cubicBezTo>
                  <a:pt x="444489" y="2381459"/>
                  <a:pt x="495201" y="2334451"/>
                  <a:pt x="459269" y="2358407"/>
                </a:cubicBezTo>
                <a:cubicBezTo>
                  <a:pt x="428281" y="2379067"/>
                  <a:pt x="463953" y="2365122"/>
                  <a:pt x="434443" y="2374957"/>
                </a:cubicBezTo>
                <a:cubicBezTo>
                  <a:pt x="398878" y="2398668"/>
                  <a:pt x="443873" y="2370242"/>
                  <a:pt x="409618" y="2387370"/>
                </a:cubicBezTo>
                <a:cubicBezTo>
                  <a:pt x="377532" y="2403413"/>
                  <a:pt x="415994" y="2389381"/>
                  <a:pt x="384793" y="2399783"/>
                </a:cubicBezTo>
                <a:cubicBezTo>
                  <a:pt x="369503" y="2422716"/>
                  <a:pt x="385266" y="2404577"/>
                  <a:pt x="364105" y="2416333"/>
                </a:cubicBezTo>
                <a:cubicBezTo>
                  <a:pt x="315977" y="2443071"/>
                  <a:pt x="362788" y="2425046"/>
                  <a:pt x="314454" y="2441158"/>
                </a:cubicBezTo>
                <a:lnTo>
                  <a:pt x="302042" y="2445296"/>
                </a:lnTo>
                <a:lnTo>
                  <a:pt x="289629" y="2449433"/>
                </a:lnTo>
                <a:cubicBezTo>
                  <a:pt x="281354" y="2454950"/>
                  <a:pt x="271836" y="2458951"/>
                  <a:pt x="264804" y="2465983"/>
                </a:cubicBezTo>
                <a:cubicBezTo>
                  <a:pt x="262045" y="2468742"/>
                  <a:pt x="260017" y="2472514"/>
                  <a:pt x="256528" y="2474259"/>
                </a:cubicBezTo>
                <a:cubicBezTo>
                  <a:pt x="248726" y="2478160"/>
                  <a:pt x="239978" y="2479776"/>
                  <a:pt x="231703" y="2482534"/>
                </a:cubicBezTo>
                <a:lnTo>
                  <a:pt x="219290" y="2486671"/>
                </a:lnTo>
                <a:lnTo>
                  <a:pt x="206878" y="2490809"/>
                </a:lnTo>
                <a:cubicBezTo>
                  <a:pt x="204120" y="2486671"/>
                  <a:pt x="202820" y="2481032"/>
                  <a:pt x="198603" y="2478396"/>
                </a:cubicBezTo>
                <a:cubicBezTo>
                  <a:pt x="191206" y="2473773"/>
                  <a:pt x="182052" y="2472880"/>
                  <a:pt x="173777" y="2470121"/>
                </a:cubicBezTo>
                <a:lnTo>
                  <a:pt x="136539" y="2457708"/>
                </a:lnTo>
                <a:lnTo>
                  <a:pt x="111714" y="2449433"/>
                </a:lnTo>
                <a:lnTo>
                  <a:pt x="99301" y="2445296"/>
                </a:lnTo>
                <a:cubicBezTo>
                  <a:pt x="82821" y="2420575"/>
                  <a:pt x="100818" y="2442068"/>
                  <a:pt x="78614" y="2428745"/>
                </a:cubicBezTo>
                <a:cubicBezTo>
                  <a:pt x="50222" y="2411710"/>
                  <a:pt x="93079" y="2428050"/>
                  <a:pt x="57926" y="2416333"/>
                </a:cubicBezTo>
                <a:cubicBezTo>
                  <a:pt x="53788" y="2413575"/>
                  <a:pt x="49333" y="2411241"/>
                  <a:pt x="45513" y="2408058"/>
                </a:cubicBezTo>
                <a:cubicBezTo>
                  <a:pt x="41018" y="2404312"/>
                  <a:pt x="37969" y="2398891"/>
                  <a:pt x="33100" y="2395645"/>
                </a:cubicBezTo>
                <a:cubicBezTo>
                  <a:pt x="29471" y="2393226"/>
                  <a:pt x="24825" y="2392886"/>
                  <a:pt x="20688" y="2391507"/>
                </a:cubicBezTo>
                <a:cubicBezTo>
                  <a:pt x="17930" y="2387370"/>
                  <a:pt x="15519" y="2382978"/>
                  <a:pt x="12413" y="2379095"/>
                </a:cubicBezTo>
                <a:cubicBezTo>
                  <a:pt x="9976" y="2376049"/>
                  <a:pt x="2069" y="2365303"/>
                  <a:pt x="0" y="2362545"/>
                </a:cubicBezTo>
                <a:close/>
              </a:path>
            </a:pathLst>
          </a:custGeom>
          <a:solidFill>
            <a:srgbClr val="92D050">
              <a:alpha val="44000"/>
            </a:srgbClr>
          </a:solidFill>
          <a:ln w="9525" cap="flat" cmpd="sng" algn="ctr">
            <a:solidFill>
              <a:srgbClr val="000000">
                <a:alpha val="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87593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915D3-2298-8549-B1F4-3EC6235CC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Chosen Design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1998D9-4C0A-EB4F-BCE9-E1CB6C90B66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18</a:t>
            </a:fld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D2FCC3AB-D179-F944-B78F-A4B4599A04A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58577967"/>
                  </p:ext>
                </p:extLst>
              </p:nvPr>
            </p:nvGraphicFramePr>
            <p:xfrm>
              <a:off x="2647436" y="1524000"/>
              <a:ext cx="3849128" cy="1905000"/>
            </p:xfrm>
            <a:graphic>
              <a:graphicData uri="http://schemas.openxmlformats.org/drawingml/2006/table">
                <a:tbl>
                  <a:tblPr bandRow="1">
                    <a:tableStyleId>{5C22544A-7EE6-4342-B048-85BDC9FD1C3A}</a:tableStyleId>
                  </a:tblPr>
                  <a:tblGrid>
                    <a:gridCol w="2022630">
                      <a:extLst>
                        <a:ext uri="{9D8B030D-6E8A-4147-A177-3AD203B41FA5}">
                          <a16:colId xmlns:a16="http://schemas.microsoft.com/office/drawing/2014/main" val="2115146737"/>
                        </a:ext>
                      </a:extLst>
                    </a:gridCol>
                    <a:gridCol w="392205">
                      <a:extLst>
                        <a:ext uri="{9D8B030D-6E8A-4147-A177-3AD203B41FA5}">
                          <a16:colId xmlns:a16="http://schemas.microsoft.com/office/drawing/2014/main" val="286052652"/>
                        </a:ext>
                      </a:extLst>
                    </a:gridCol>
                    <a:gridCol w="1434293">
                      <a:extLst>
                        <a:ext uri="{9D8B030D-6E8A-4147-A177-3AD203B41FA5}">
                          <a16:colId xmlns:a16="http://schemas.microsoft.com/office/drawing/2014/main" val="1666562375"/>
                        </a:ext>
                      </a:extLst>
                    </a:gridCol>
                  </a:tblGrid>
                  <a:tr h="37592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900" dirty="0"/>
                            <a:t>Flow coefficient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900" b="0" i="1" baseline="0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oMath>
                            </m:oMathPara>
                          </a14:m>
                          <a:endParaRPr lang="en-GB" sz="19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900" dirty="0"/>
                            <a:t>0.80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0644598"/>
                      </a:ext>
                    </a:extLst>
                  </a:tr>
                  <a:tr h="375920">
                    <a:tc>
                      <a:txBody>
                        <a:bodyPr/>
                        <a:lstStyle/>
                        <a:p>
                          <a:pPr marL="0" marR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GB" sz="1900" dirty="0"/>
                            <a:t>Stage loading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900" b="0" i="1" smtClean="0">
                                    <a:latin typeface="Cambria Math" panose="02040503050406030204" pitchFamily="18" charset="0"/>
                                  </a:rPr>
                                  <m:t>𝜓</m:t>
                                </m:r>
                              </m:oMath>
                            </m:oMathPara>
                          </a14:m>
                          <a:endParaRPr lang="en-GB" sz="19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900" dirty="0"/>
                            <a:t>0.20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45613299"/>
                      </a:ext>
                    </a:extLst>
                  </a:tr>
                  <a:tr h="37592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900" dirty="0"/>
                            <a:t>Casing radius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9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9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GB" sz="1900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9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900" dirty="0"/>
                            <a:t>57.7 mm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85276660"/>
                      </a:ext>
                    </a:extLst>
                  </a:tr>
                  <a:tr h="37592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900" dirty="0"/>
                            <a:t>Fan speed</a:t>
                          </a:r>
                          <a:r>
                            <a:rPr lang="en-GB" sz="1900" baseline="0" dirty="0"/>
                            <a:t> </a:t>
                          </a:r>
                          <a:endParaRPr lang="en-GB" sz="19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GB" sz="1900" b="0" i="0" baseline="0" smtClean="0">
                                    <a:latin typeface="Cambria Math" panose="02040503050406030204" pitchFamily="18" charset="0"/>
                                  </a:rPr>
                                  <m:t>Ω</m:t>
                                </m:r>
                              </m:oMath>
                            </m:oMathPara>
                          </a14:m>
                          <a:endParaRPr lang="en-GB" sz="19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900" dirty="0"/>
                            <a:t>7500 RPM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6182395"/>
                      </a:ext>
                    </a:extLst>
                  </a:tr>
                  <a:tr h="37592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900" dirty="0"/>
                            <a:t>Diffusion factor</a:t>
                          </a:r>
                          <a:r>
                            <a:rPr lang="en-GB" sz="1900" baseline="0" dirty="0"/>
                            <a:t> </a:t>
                          </a:r>
                          <a:endParaRPr lang="en-GB" sz="19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900" b="0" i="1" baseline="0" smtClean="0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oMath>
                            </m:oMathPara>
                          </a14:m>
                          <a:endParaRPr lang="en-GB" sz="19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900" dirty="0"/>
                            <a:t>1.26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3273602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D2FCC3AB-D179-F944-B78F-A4B4599A04A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58577967"/>
                  </p:ext>
                </p:extLst>
              </p:nvPr>
            </p:nvGraphicFramePr>
            <p:xfrm>
              <a:off x="2647436" y="1524000"/>
              <a:ext cx="3849128" cy="1905000"/>
            </p:xfrm>
            <a:graphic>
              <a:graphicData uri="http://schemas.openxmlformats.org/drawingml/2006/table">
                <a:tbl>
                  <a:tblPr bandRow="1">
                    <a:tableStyleId>{5C22544A-7EE6-4342-B048-85BDC9FD1C3A}</a:tableStyleId>
                  </a:tblPr>
                  <a:tblGrid>
                    <a:gridCol w="2022630">
                      <a:extLst>
                        <a:ext uri="{9D8B030D-6E8A-4147-A177-3AD203B41FA5}">
                          <a16:colId xmlns:a16="http://schemas.microsoft.com/office/drawing/2014/main" val="2115146737"/>
                        </a:ext>
                      </a:extLst>
                    </a:gridCol>
                    <a:gridCol w="392205">
                      <a:extLst>
                        <a:ext uri="{9D8B030D-6E8A-4147-A177-3AD203B41FA5}">
                          <a16:colId xmlns:a16="http://schemas.microsoft.com/office/drawing/2014/main" val="286052652"/>
                        </a:ext>
                      </a:extLst>
                    </a:gridCol>
                    <a:gridCol w="1434293">
                      <a:extLst>
                        <a:ext uri="{9D8B030D-6E8A-4147-A177-3AD203B41FA5}">
                          <a16:colId xmlns:a16="http://schemas.microsoft.com/office/drawing/2014/main" val="1666562375"/>
                        </a:ext>
                      </a:extLst>
                    </a:gridCol>
                  </a:tblGrid>
                  <a:tr h="38100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900" dirty="0"/>
                            <a:t>Flow coefficient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19355" t="-10000" r="-364516" b="-4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900" dirty="0"/>
                            <a:t>0.80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0644598"/>
                      </a:ext>
                    </a:extLst>
                  </a:tr>
                  <a:tr h="381000">
                    <a:tc>
                      <a:txBody>
                        <a:bodyPr/>
                        <a:lstStyle/>
                        <a:p>
                          <a:pPr marL="0" marR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GB" sz="1900" dirty="0"/>
                            <a:t>Stage loading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19355" t="-110000" r="-364516" b="-3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900" dirty="0"/>
                            <a:t>0.20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45613299"/>
                      </a:ext>
                    </a:extLst>
                  </a:tr>
                  <a:tr h="38100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900" dirty="0"/>
                            <a:t>Casing radius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19355" t="-210000" r="-364516" b="-2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900" dirty="0"/>
                            <a:t>57.7 mm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85276660"/>
                      </a:ext>
                    </a:extLst>
                  </a:tr>
                  <a:tr h="38100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900" dirty="0"/>
                            <a:t>Fan speed</a:t>
                          </a:r>
                          <a:r>
                            <a:rPr lang="en-GB" sz="1900" baseline="0" dirty="0"/>
                            <a:t> </a:t>
                          </a:r>
                          <a:endParaRPr lang="en-GB" sz="19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19355" t="-310000" r="-364516" b="-1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900" dirty="0"/>
                            <a:t>7500 RPM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6182395"/>
                      </a:ext>
                    </a:extLst>
                  </a:tr>
                  <a:tr h="38100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900" dirty="0"/>
                            <a:t>Diffusion factor</a:t>
                          </a:r>
                          <a:r>
                            <a:rPr lang="en-GB" sz="1900" baseline="0" dirty="0"/>
                            <a:t> </a:t>
                          </a:r>
                          <a:endParaRPr lang="en-GB" sz="19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19355" t="-410000" r="-364516" b="-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900" dirty="0"/>
                            <a:t>1.26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32736021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8" name="Picture 7" descr="A close up of a fan&#10;&#10;Description automatically generated">
            <a:extLst>
              <a:ext uri="{FF2B5EF4-FFF2-40B4-BE49-F238E27FC236}">
                <a16:creationId xmlns:a16="http://schemas.microsoft.com/office/drawing/2014/main" id="{1AE00C24-408C-C14A-986F-7E3DC407DEF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60" r="22205" b="7221"/>
          <a:stretch/>
        </p:blipFill>
        <p:spPr>
          <a:xfrm>
            <a:off x="6310902" y="3963708"/>
            <a:ext cx="2448923" cy="2130976"/>
          </a:xfrm>
          <a:prstGeom prst="rect">
            <a:avLst/>
          </a:prstGeom>
        </p:spPr>
      </p:pic>
      <p:pic>
        <p:nvPicPr>
          <p:cNvPr id="10" name="Picture 9" descr="A picture containing engine, sitting, plane, propeller&#10;&#10;Description automatically generated">
            <a:extLst>
              <a:ext uri="{FF2B5EF4-FFF2-40B4-BE49-F238E27FC236}">
                <a16:creationId xmlns:a16="http://schemas.microsoft.com/office/drawing/2014/main" id="{5D7F7251-0BAC-CE48-8DD0-E6CC093DDBB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65" t="11923" r="8257" b="3458"/>
          <a:stretch/>
        </p:blipFill>
        <p:spPr>
          <a:xfrm>
            <a:off x="661174" y="3963708"/>
            <a:ext cx="2517649" cy="2130979"/>
          </a:xfrm>
          <a:prstGeom prst="rect">
            <a:avLst/>
          </a:prstGeom>
        </p:spPr>
      </p:pic>
      <p:pic>
        <p:nvPicPr>
          <p:cNvPr id="7" name="Picture 6" descr="A picture containing sitting, cat, black, room&#10;&#10;Description automatically generated">
            <a:extLst>
              <a:ext uri="{FF2B5EF4-FFF2-40B4-BE49-F238E27FC236}">
                <a16:creationId xmlns:a16="http://schemas.microsoft.com/office/drawing/2014/main" id="{AE536D3E-18DF-6646-8DC5-81EB9DC53D9B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2000" contrast="-4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019" t="5245" r="30113" b="1294"/>
          <a:stretch/>
        </p:blipFill>
        <p:spPr>
          <a:xfrm>
            <a:off x="3473929" y="3459773"/>
            <a:ext cx="2548638" cy="3138850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009609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8EB9B907-9FEA-174F-B000-F7B391145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Preliminary </a:t>
            </a:r>
            <a:r>
              <a:rPr lang="en-US" u="sng" dirty="0"/>
              <a:t>Propeller</a:t>
            </a:r>
            <a:r>
              <a:rPr lang="en-US" dirty="0"/>
              <a:t> Data – The Baseline</a:t>
            </a:r>
          </a:p>
        </p:txBody>
      </p:sp>
      <p:pic>
        <p:nvPicPr>
          <p:cNvPr id="3" name="Content Placeholder 2" descr="A picture containing water, group, white, sitting&#10;&#10;Description automatically generated">
            <a:extLst>
              <a:ext uri="{FF2B5EF4-FFF2-40B4-BE49-F238E27FC236}">
                <a16:creationId xmlns:a16="http://schemas.microsoft.com/office/drawing/2014/main" id="{C97D0BA6-B9FF-C64E-93CB-C54E41C175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7435" y="1766973"/>
            <a:ext cx="5238096" cy="2099613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943937-C0F7-6E42-B2F3-D4FC537C606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A5104C-7157-4B7C-9F73-159016CA68E3}" type="slidenum">
              <a:rPr lang="en-GB" smtClean="0"/>
              <a:pPr>
                <a:defRPr/>
              </a:pPr>
              <a:t>19</a:t>
            </a:fld>
            <a:endParaRPr lang="en-GB"/>
          </a:p>
        </p:txBody>
      </p:sp>
      <p:pic>
        <p:nvPicPr>
          <p:cNvPr id="6" name="Picture 5" descr="A picture containing looking, sitting, yellow, light&#10;&#10;Description automatically generated">
            <a:extLst>
              <a:ext uri="{FF2B5EF4-FFF2-40B4-BE49-F238E27FC236}">
                <a16:creationId xmlns:a16="http://schemas.microsoft.com/office/drawing/2014/main" id="{3932A164-4B9E-9F4F-9FF0-9E131811A2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7436" y="4038207"/>
            <a:ext cx="5238095" cy="224177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9C6B36C-A566-134B-A3C8-FE564B8B8CA0}"/>
              </a:ext>
            </a:extLst>
          </p:cNvPr>
          <p:cNvSpPr txBox="1"/>
          <p:nvPr/>
        </p:nvSpPr>
        <p:spPr>
          <a:xfrm>
            <a:off x="636104" y="2632114"/>
            <a:ext cx="2358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Power vs Thrust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5BA12DE-3901-514B-85D6-FB72DFEEDB0F}"/>
                  </a:ext>
                </a:extLst>
              </p:cNvPr>
              <p:cNvSpPr txBox="1"/>
              <p:nvPr/>
            </p:nvSpPr>
            <p:spPr>
              <a:xfrm>
                <a:off x="636104" y="4959366"/>
                <a:ext cx="235888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Constant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𝑴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𝑭</m:t>
                        </m:r>
                      </m:sub>
                    </m:sSub>
                  </m:oMath>
                </a14:m>
                <a:r>
                  <a:rPr lang="en-US" b="1" dirty="0"/>
                  <a:t> </a:t>
                </a:r>
                <a:r>
                  <a:rPr lang="en-US" b="1" dirty="0" err="1"/>
                  <a:t>wrt</a:t>
                </a:r>
                <a:r>
                  <a:rPr lang="en-US" b="1" dirty="0"/>
                  <a:t>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𝑹𝒆</m:t>
                    </m:r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5BA12DE-3901-514B-85D6-FB72DFEEDB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104" y="4959366"/>
                <a:ext cx="2358887" cy="369332"/>
              </a:xfrm>
              <a:prstGeom prst="rect">
                <a:avLst/>
              </a:prstGeom>
              <a:blipFill>
                <a:blip r:embed="rId5"/>
                <a:stretch>
                  <a:fillRect l="-535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Freeform 19">
            <a:extLst>
              <a:ext uri="{FF2B5EF4-FFF2-40B4-BE49-F238E27FC236}">
                <a16:creationId xmlns:a16="http://schemas.microsoft.com/office/drawing/2014/main" id="{938C81F5-0D35-9A45-AC37-500A654E23FF}"/>
              </a:ext>
            </a:extLst>
          </p:cNvPr>
          <p:cNvSpPr/>
          <p:nvPr/>
        </p:nvSpPr>
        <p:spPr bwMode="auto">
          <a:xfrm>
            <a:off x="4398264" y="2084832"/>
            <a:ext cx="3511296" cy="1234440"/>
          </a:xfrm>
          <a:custGeom>
            <a:avLst/>
            <a:gdLst>
              <a:gd name="connsiteX0" fmla="*/ 0 w 3511296"/>
              <a:gd name="connsiteY0" fmla="*/ 1234440 h 1234440"/>
              <a:gd name="connsiteX1" fmla="*/ 1755648 w 3511296"/>
              <a:gd name="connsiteY1" fmla="*/ 594360 h 1234440"/>
              <a:gd name="connsiteX2" fmla="*/ 3511296 w 3511296"/>
              <a:gd name="connsiteY2" fmla="*/ 0 h 1234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511296" h="1234440">
                <a:moveTo>
                  <a:pt x="0" y="1234440"/>
                </a:moveTo>
                <a:lnTo>
                  <a:pt x="1755648" y="594360"/>
                </a:lnTo>
                <a:cubicBezTo>
                  <a:pt x="2340864" y="388620"/>
                  <a:pt x="2926080" y="194310"/>
                  <a:pt x="3511296" y="0"/>
                </a:cubicBezTo>
              </a:path>
            </a:pathLst>
          </a:custGeom>
          <a:noFill/>
          <a:ln w="9525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FA22C2CC-542A-7643-9A3A-0A2375650816}"/>
              </a:ext>
            </a:extLst>
          </p:cNvPr>
          <p:cNvSpPr/>
          <p:nvPr/>
        </p:nvSpPr>
        <p:spPr bwMode="auto">
          <a:xfrm>
            <a:off x="4202322" y="5557854"/>
            <a:ext cx="63530" cy="6353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3270CB27-6730-E54B-97F8-9031B02AF5D3}"/>
              </a:ext>
            </a:extLst>
          </p:cNvPr>
          <p:cNvSpPr/>
          <p:nvPr/>
        </p:nvSpPr>
        <p:spPr bwMode="auto">
          <a:xfrm>
            <a:off x="7428848" y="5557854"/>
            <a:ext cx="63530" cy="6353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4D8E586F-27A4-D84F-821B-53126C9AF8CC}"/>
              </a:ext>
            </a:extLst>
          </p:cNvPr>
          <p:cNvSpPr/>
          <p:nvPr/>
        </p:nvSpPr>
        <p:spPr bwMode="auto">
          <a:xfrm>
            <a:off x="5827964" y="5576556"/>
            <a:ext cx="63530" cy="6353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21823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27F64-D870-4541-AC78-3C7CBC9AC2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MATLAB Design for JSE</a:t>
            </a:r>
          </a:p>
        </p:txBody>
      </p:sp>
      <p:pic>
        <p:nvPicPr>
          <p:cNvPr id="6" name="Content Placeholder 5" descr="Diagram&#10;&#10;Description automatically generated">
            <a:extLst>
              <a:ext uri="{FF2B5EF4-FFF2-40B4-BE49-F238E27FC236}">
                <a16:creationId xmlns:a16="http://schemas.microsoft.com/office/drawing/2014/main" id="{A458024C-F1DB-4312-82E4-00C29E9693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02" t="6530" r="13178" b="1895"/>
          <a:stretch/>
        </p:blipFill>
        <p:spPr>
          <a:xfrm>
            <a:off x="769434" y="1929162"/>
            <a:ext cx="3802566" cy="3724507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75EBD5-42D1-41F4-A640-E4FEAFA0B47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2</a:t>
            </a:fld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09027F8B-05F0-401D-85F7-078C92BD63F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36907554"/>
                  </p:ext>
                </p:extLst>
              </p:nvPr>
            </p:nvGraphicFramePr>
            <p:xfrm>
              <a:off x="4572000" y="2605670"/>
              <a:ext cx="3849128" cy="3429000"/>
            </p:xfrm>
            <a:graphic>
              <a:graphicData uri="http://schemas.openxmlformats.org/drawingml/2006/table">
                <a:tbl>
                  <a:tblPr bandRow="1">
                    <a:tableStyleId>{5C22544A-7EE6-4342-B048-85BDC9FD1C3A}</a:tableStyleId>
                  </a:tblPr>
                  <a:tblGrid>
                    <a:gridCol w="2022630">
                      <a:extLst>
                        <a:ext uri="{9D8B030D-6E8A-4147-A177-3AD203B41FA5}">
                          <a16:colId xmlns:a16="http://schemas.microsoft.com/office/drawing/2014/main" val="2115146737"/>
                        </a:ext>
                      </a:extLst>
                    </a:gridCol>
                    <a:gridCol w="392205">
                      <a:extLst>
                        <a:ext uri="{9D8B030D-6E8A-4147-A177-3AD203B41FA5}">
                          <a16:colId xmlns:a16="http://schemas.microsoft.com/office/drawing/2014/main" val="286052652"/>
                        </a:ext>
                      </a:extLst>
                    </a:gridCol>
                    <a:gridCol w="1434293">
                      <a:extLst>
                        <a:ext uri="{9D8B030D-6E8A-4147-A177-3AD203B41FA5}">
                          <a16:colId xmlns:a16="http://schemas.microsoft.com/office/drawing/2014/main" val="1666562375"/>
                        </a:ext>
                      </a:extLst>
                    </a:gridCol>
                  </a:tblGrid>
                  <a:tr h="37592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900" dirty="0"/>
                            <a:t>Flow coefficient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900" b="0" i="1" baseline="0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oMath>
                            </m:oMathPara>
                          </a14:m>
                          <a:endParaRPr lang="en-GB" sz="19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900" dirty="0"/>
                            <a:t>0.80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0644598"/>
                      </a:ext>
                    </a:extLst>
                  </a:tr>
                  <a:tr h="375920">
                    <a:tc>
                      <a:txBody>
                        <a:bodyPr/>
                        <a:lstStyle/>
                        <a:p>
                          <a:pPr marL="0" marR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GB" sz="1900" dirty="0"/>
                            <a:t>Stage loading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900" b="0" i="1" smtClean="0">
                                    <a:latin typeface="Cambria Math" panose="02040503050406030204" pitchFamily="18" charset="0"/>
                                  </a:rPr>
                                  <m:t>𝜓</m:t>
                                </m:r>
                              </m:oMath>
                            </m:oMathPara>
                          </a14:m>
                          <a:endParaRPr lang="en-GB" sz="19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900" dirty="0"/>
                            <a:t>0.25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45613299"/>
                      </a:ext>
                    </a:extLst>
                  </a:tr>
                  <a:tr h="37592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9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Casing radius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900" i="1" kern="1200" smtClean="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900" kern="1200" smtClean="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GB" sz="1900" kern="1200" smtClean="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9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9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60 mm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85276660"/>
                      </a:ext>
                    </a:extLst>
                  </a:tr>
                  <a:tr h="37592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900" kern="1200" dirty="0" err="1">
                              <a:solidFill>
                                <a:schemeClr val="dk1"/>
                              </a:solidFill>
                              <a:highlight>
                                <a:srgbClr val="FFFF00"/>
                              </a:highlight>
                              <a:latin typeface="+mn-lt"/>
                              <a:ea typeface="+mn-ea"/>
                              <a:cs typeface="+mn-cs"/>
                            </a:rPr>
                            <a:t>R_Lean</a:t>
                          </a:r>
                          <a:endParaRPr lang="en-GB" sz="1900" kern="1200" dirty="0">
                            <a:solidFill>
                              <a:schemeClr val="dk1"/>
                            </a:solidFill>
                            <a:highlight>
                              <a:srgbClr val="FFFF00"/>
                            </a:highlight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900" kern="1200" dirty="0">
                              <a:solidFill>
                                <a:schemeClr val="dk1"/>
                              </a:solidFill>
                              <a:highlight>
                                <a:srgbClr val="FFFF00"/>
                              </a:highlight>
                              <a:latin typeface="+mn-lt"/>
                              <a:ea typeface="+mn-ea"/>
                              <a:cs typeface="+mn-cs"/>
                            </a:rPr>
                            <a:t>°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900" kern="1200" dirty="0">
                              <a:solidFill>
                                <a:schemeClr val="dk1"/>
                              </a:solidFill>
                              <a:highlight>
                                <a:srgbClr val="FFFF00"/>
                              </a:highlight>
                              <a:latin typeface="+mn-lt"/>
                              <a:ea typeface="+mn-ea"/>
                              <a:cs typeface="+mn-cs"/>
                            </a:rPr>
                            <a:t>40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5972850"/>
                      </a:ext>
                    </a:extLst>
                  </a:tr>
                  <a:tr h="37592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900" kern="1200" dirty="0" err="1">
                              <a:solidFill>
                                <a:schemeClr val="dk1"/>
                              </a:solidFill>
                              <a:highlight>
                                <a:srgbClr val="FFFF00"/>
                              </a:highlight>
                              <a:latin typeface="+mn-lt"/>
                              <a:ea typeface="+mn-ea"/>
                              <a:cs typeface="+mn-cs"/>
                            </a:rPr>
                            <a:t>R_Sweep</a:t>
                          </a:r>
                          <a:endParaRPr lang="en-GB" sz="1900" kern="1200" dirty="0">
                            <a:solidFill>
                              <a:schemeClr val="dk1"/>
                            </a:solidFill>
                            <a:highlight>
                              <a:srgbClr val="FFFF00"/>
                            </a:highlight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37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900" kern="1200" dirty="0">
                              <a:solidFill>
                                <a:schemeClr val="dk1"/>
                              </a:solidFill>
                              <a:highlight>
                                <a:srgbClr val="FFFF00"/>
                              </a:highlight>
                              <a:latin typeface="+mn-lt"/>
                              <a:ea typeface="+mn-ea"/>
                              <a:cs typeface="+mn-cs"/>
                            </a:rPr>
                            <a:t>°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900" kern="1200" dirty="0">
                              <a:solidFill>
                                <a:schemeClr val="dk1"/>
                              </a:solidFill>
                              <a:highlight>
                                <a:srgbClr val="FFFF00"/>
                              </a:highlight>
                              <a:latin typeface="+mn-lt"/>
                              <a:ea typeface="+mn-ea"/>
                              <a:cs typeface="+mn-cs"/>
                            </a:rPr>
                            <a:t>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43928463"/>
                      </a:ext>
                    </a:extLst>
                  </a:tr>
                  <a:tr h="37592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900" dirty="0">
                              <a:solidFill>
                                <a:srgbClr val="00B050"/>
                              </a:solidFill>
                            </a:rPr>
                            <a:t>Fan speed</a:t>
                          </a:r>
                          <a:r>
                            <a:rPr lang="en-GB" sz="1900" baseline="0" dirty="0">
                              <a:solidFill>
                                <a:srgbClr val="00B050"/>
                              </a:solidFill>
                            </a:rPr>
                            <a:t> </a:t>
                          </a:r>
                          <a:endParaRPr lang="en-GB" sz="19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GB" sz="1900" b="0" i="0" baseline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Ω</m:t>
                                </m:r>
                              </m:oMath>
                            </m:oMathPara>
                          </a14:m>
                          <a:endParaRPr lang="en-GB" sz="19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900" dirty="0">
                              <a:solidFill>
                                <a:srgbClr val="00B050"/>
                              </a:solidFill>
                            </a:rPr>
                            <a:t>6228 RPM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6182395"/>
                      </a:ext>
                    </a:extLst>
                  </a:tr>
                  <a:tr h="37592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900" dirty="0">
                              <a:solidFill>
                                <a:srgbClr val="00B050"/>
                              </a:solidFill>
                            </a:rPr>
                            <a:t>Diffusion factor</a:t>
                          </a:r>
                          <a:r>
                            <a:rPr lang="en-GB" sz="1900" baseline="0" dirty="0">
                              <a:solidFill>
                                <a:srgbClr val="00B050"/>
                              </a:solidFill>
                            </a:rPr>
                            <a:t> </a:t>
                          </a:r>
                          <a:endParaRPr lang="en-GB" sz="19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900" b="0" i="1" baseline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oMath>
                            </m:oMathPara>
                          </a14:m>
                          <a:endParaRPr lang="en-GB" sz="19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900" dirty="0">
                              <a:solidFill>
                                <a:srgbClr val="00B050"/>
                              </a:solidFill>
                            </a:rPr>
                            <a:t>1.1314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32736021"/>
                      </a:ext>
                    </a:extLst>
                  </a:tr>
                  <a:tr h="37592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900" dirty="0">
                              <a:solidFill>
                                <a:srgbClr val="00B050"/>
                              </a:solidFill>
                            </a:rPr>
                            <a:t>Thrust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900" dirty="0">
                              <a:solidFill>
                                <a:srgbClr val="00B050"/>
                              </a:solidFill>
                            </a:rPr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900" dirty="0">
                              <a:solidFill>
                                <a:srgbClr val="00B050"/>
                              </a:solidFill>
                            </a:rPr>
                            <a:t>5.91 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49990468"/>
                      </a:ext>
                    </a:extLst>
                  </a:tr>
                  <a:tr h="37592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900" dirty="0">
                              <a:solidFill>
                                <a:srgbClr val="00B050"/>
                              </a:solidFill>
                            </a:rPr>
                            <a:t>Blades [R,S]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endParaRPr lang="en-GB" sz="19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900" dirty="0">
                              <a:solidFill>
                                <a:srgbClr val="00B050"/>
                              </a:solidFill>
                            </a:rPr>
                            <a:t>[11,11]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9321869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09027F8B-05F0-401D-85F7-078C92BD63F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36907554"/>
                  </p:ext>
                </p:extLst>
              </p:nvPr>
            </p:nvGraphicFramePr>
            <p:xfrm>
              <a:off x="4572000" y="2605670"/>
              <a:ext cx="3849128" cy="3429000"/>
            </p:xfrm>
            <a:graphic>
              <a:graphicData uri="http://schemas.openxmlformats.org/drawingml/2006/table">
                <a:tbl>
                  <a:tblPr bandRow="1">
                    <a:tableStyleId>{5C22544A-7EE6-4342-B048-85BDC9FD1C3A}</a:tableStyleId>
                  </a:tblPr>
                  <a:tblGrid>
                    <a:gridCol w="2022630">
                      <a:extLst>
                        <a:ext uri="{9D8B030D-6E8A-4147-A177-3AD203B41FA5}">
                          <a16:colId xmlns:a16="http://schemas.microsoft.com/office/drawing/2014/main" val="2115146737"/>
                        </a:ext>
                      </a:extLst>
                    </a:gridCol>
                    <a:gridCol w="392205">
                      <a:extLst>
                        <a:ext uri="{9D8B030D-6E8A-4147-A177-3AD203B41FA5}">
                          <a16:colId xmlns:a16="http://schemas.microsoft.com/office/drawing/2014/main" val="286052652"/>
                        </a:ext>
                      </a:extLst>
                    </a:gridCol>
                    <a:gridCol w="1434293">
                      <a:extLst>
                        <a:ext uri="{9D8B030D-6E8A-4147-A177-3AD203B41FA5}">
                          <a16:colId xmlns:a16="http://schemas.microsoft.com/office/drawing/2014/main" val="1666562375"/>
                        </a:ext>
                      </a:extLst>
                    </a:gridCol>
                  </a:tblGrid>
                  <a:tr h="38100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900" dirty="0"/>
                            <a:t>Flow coefficient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521875" t="-9524" r="-371875" b="-8190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900" dirty="0"/>
                            <a:t>0.80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0644598"/>
                      </a:ext>
                    </a:extLst>
                  </a:tr>
                  <a:tr h="381000">
                    <a:tc>
                      <a:txBody>
                        <a:bodyPr/>
                        <a:lstStyle/>
                        <a:p>
                          <a:pPr marL="0" marR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GB" sz="1900" dirty="0"/>
                            <a:t>Stage loading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521875" t="-111290" r="-371875" b="-7322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900" dirty="0"/>
                            <a:t>0.25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45613299"/>
                      </a:ext>
                    </a:extLst>
                  </a:tr>
                  <a:tr h="38100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9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Casing radius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521875" t="-207937" r="-371875" b="-6206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9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60 mm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85276660"/>
                      </a:ext>
                    </a:extLst>
                  </a:tr>
                  <a:tr h="38100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900" kern="1200" dirty="0" err="1">
                              <a:solidFill>
                                <a:schemeClr val="dk1"/>
                              </a:solidFill>
                              <a:highlight>
                                <a:srgbClr val="FFFF00"/>
                              </a:highlight>
                              <a:latin typeface="+mn-lt"/>
                              <a:ea typeface="+mn-ea"/>
                              <a:cs typeface="+mn-cs"/>
                            </a:rPr>
                            <a:t>R_Lean</a:t>
                          </a:r>
                          <a:endParaRPr lang="en-GB" sz="1900" kern="1200" dirty="0">
                            <a:solidFill>
                              <a:schemeClr val="dk1"/>
                            </a:solidFill>
                            <a:highlight>
                              <a:srgbClr val="FFFF00"/>
                            </a:highlight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900" kern="1200" dirty="0">
                              <a:solidFill>
                                <a:schemeClr val="dk1"/>
                              </a:solidFill>
                              <a:highlight>
                                <a:srgbClr val="FFFF00"/>
                              </a:highlight>
                              <a:latin typeface="+mn-lt"/>
                              <a:ea typeface="+mn-ea"/>
                              <a:cs typeface="+mn-cs"/>
                            </a:rPr>
                            <a:t>°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900" kern="1200" dirty="0">
                              <a:solidFill>
                                <a:schemeClr val="dk1"/>
                              </a:solidFill>
                              <a:highlight>
                                <a:srgbClr val="FFFF00"/>
                              </a:highlight>
                              <a:latin typeface="+mn-lt"/>
                              <a:ea typeface="+mn-ea"/>
                              <a:cs typeface="+mn-cs"/>
                            </a:rPr>
                            <a:t>40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5972850"/>
                      </a:ext>
                    </a:extLst>
                  </a:tr>
                  <a:tr h="38100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900" kern="1200" dirty="0" err="1">
                              <a:solidFill>
                                <a:schemeClr val="dk1"/>
                              </a:solidFill>
                              <a:highlight>
                                <a:srgbClr val="FFFF00"/>
                              </a:highlight>
                              <a:latin typeface="+mn-lt"/>
                              <a:ea typeface="+mn-ea"/>
                              <a:cs typeface="+mn-cs"/>
                            </a:rPr>
                            <a:t>R_Sweep</a:t>
                          </a:r>
                          <a:endParaRPr lang="en-GB" sz="1900" kern="1200" dirty="0">
                            <a:solidFill>
                              <a:schemeClr val="dk1"/>
                            </a:solidFill>
                            <a:highlight>
                              <a:srgbClr val="FFFF00"/>
                            </a:highlight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37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900" kern="1200" dirty="0">
                              <a:solidFill>
                                <a:schemeClr val="dk1"/>
                              </a:solidFill>
                              <a:highlight>
                                <a:srgbClr val="FFFF00"/>
                              </a:highlight>
                              <a:latin typeface="+mn-lt"/>
                              <a:ea typeface="+mn-ea"/>
                              <a:cs typeface="+mn-cs"/>
                            </a:rPr>
                            <a:t>°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900" kern="1200" dirty="0">
                              <a:solidFill>
                                <a:schemeClr val="dk1"/>
                              </a:solidFill>
                              <a:highlight>
                                <a:srgbClr val="FFFF00"/>
                              </a:highlight>
                              <a:latin typeface="+mn-lt"/>
                              <a:ea typeface="+mn-ea"/>
                              <a:cs typeface="+mn-cs"/>
                            </a:rPr>
                            <a:t>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43928463"/>
                      </a:ext>
                    </a:extLst>
                  </a:tr>
                  <a:tr h="38100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900" dirty="0">
                              <a:solidFill>
                                <a:srgbClr val="00B050"/>
                              </a:solidFill>
                            </a:rPr>
                            <a:t>Fan speed</a:t>
                          </a:r>
                          <a:r>
                            <a:rPr lang="en-GB" sz="1900" baseline="0" dirty="0">
                              <a:solidFill>
                                <a:srgbClr val="00B050"/>
                              </a:solidFill>
                            </a:rPr>
                            <a:t> </a:t>
                          </a:r>
                          <a:endParaRPr lang="en-GB" sz="19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521875" t="-514516" r="-371875" b="-3290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900" dirty="0">
                              <a:solidFill>
                                <a:srgbClr val="00B050"/>
                              </a:solidFill>
                            </a:rPr>
                            <a:t>6228 RPM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6182395"/>
                      </a:ext>
                    </a:extLst>
                  </a:tr>
                  <a:tr h="38100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900" dirty="0">
                              <a:solidFill>
                                <a:srgbClr val="00B050"/>
                              </a:solidFill>
                            </a:rPr>
                            <a:t>Diffusion factor</a:t>
                          </a:r>
                          <a:r>
                            <a:rPr lang="en-GB" sz="1900" baseline="0" dirty="0">
                              <a:solidFill>
                                <a:srgbClr val="00B050"/>
                              </a:solidFill>
                            </a:rPr>
                            <a:t> </a:t>
                          </a:r>
                          <a:endParaRPr lang="en-GB" sz="19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521875" t="-604762" r="-371875" b="-2238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900" dirty="0">
                              <a:solidFill>
                                <a:srgbClr val="00B050"/>
                              </a:solidFill>
                            </a:rPr>
                            <a:t>1.1314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32736021"/>
                      </a:ext>
                    </a:extLst>
                  </a:tr>
                  <a:tr h="38100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900" dirty="0">
                              <a:solidFill>
                                <a:srgbClr val="00B050"/>
                              </a:solidFill>
                            </a:rPr>
                            <a:t>Thrust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900" dirty="0">
                              <a:solidFill>
                                <a:srgbClr val="00B050"/>
                              </a:solidFill>
                            </a:rPr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900" dirty="0">
                              <a:solidFill>
                                <a:srgbClr val="00B050"/>
                              </a:solidFill>
                            </a:rPr>
                            <a:t>5.91 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49990468"/>
                      </a:ext>
                    </a:extLst>
                  </a:tr>
                  <a:tr h="38100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900" dirty="0">
                              <a:solidFill>
                                <a:srgbClr val="00B050"/>
                              </a:solidFill>
                            </a:rPr>
                            <a:t>Blades [R,S]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endParaRPr lang="en-GB" sz="19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900" dirty="0">
                              <a:solidFill>
                                <a:srgbClr val="00B050"/>
                              </a:solidFill>
                            </a:rPr>
                            <a:t>[11,11]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9321869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B47B51F7-89E6-48B3-92BC-9521BE9B62D7}"/>
              </a:ext>
            </a:extLst>
          </p:cNvPr>
          <p:cNvSpPr txBox="1"/>
          <p:nvPr/>
        </p:nvSpPr>
        <p:spPr>
          <a:xfrm>
            <a:off x="5191871" y="1621085"/>
            <a:ext cx="26093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Inputs</a:t>
            </a:r>
          </a:p>
          <a:p>
            <a:r>
              <a:rPr lang="en-GB" dirty="0">
                <a:solidFill>
                  <a:srgbClr val="00B050"/>
                </a:solidFill>
              </a:rPr>
              <a:t>Outputs</a:t>
            </a:r>
          </a:p>
        </p:txBody>
      </p:sp>
    </p:spTree>
    <p:extLst>
      <p:ext uri="{BB962C8B-B14F-4D97-AF65-F5344CB8AC3E}">
        <p14:creationId xmlns:p14="http://schemas.microsoft.com/office/powerpoint/2010/main" val="11261489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53D58E-0044-D74C-857C-93D864F47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175" y="202518"/>
            <a:ext cx="8375651" cy="423863"/>
          </a:xfrm>
        </p:spPr>
        <p:txBody>
          <a:bodyPr/>
          <a:lstStyle/>
          <a:p>
            <a:r>
              <a:rPr lang="en-GB" dirty="0"/>
              <a:t>Are ducted fans FEASIBLE in an e-VTOL application?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D80289-E5CB-B147-8059-71DEF77A47D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20</a:t>
            </a:fld>
            <a:endParaRPr lang="en-GB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B4B579C-9302-CB42-B935-CFCCE607C11F}"/>
              </a:ext>
            </a:extLst>
          </p:cNvPr>
          <p:cNvGrpSpPr/>
          <p:nvPr/>
        </p:nvGrpSpPr>
        <p:grpSpPr>
          <a:xfrm>
            <a:off x="3884906" y="3506943"/>
            <a:ext cx="5037947" cy="3034352"/>
            <a:chOff x="3434332" y="3297913"/>
            <a:chExt cx="5037947" cy="3034352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BC78B364-6376-D94C-B4A2-42C407B89833}"/>
                </a:ext>
              </a:extLst>
            </p:cNvPr>
            <p:cNvGrpSpPr/>
            <p:nvPr/>
          </p:nvGrpSpPr>
          <p:grpSpPr>
            <a:xfrm>
              <a:off x="3434332" y="3297913"/>
              <a:ext cx="5037947" cy="3034352"/>
              <a:chOff x="12393960" y="4947386"/>
              <a:chExt cx="7167850" cy="4317192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ECA50DC9-D4AF-354E-A469-1644846E20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393960" y="4947386"/>
                <a:ext cx="7041918" cy="4317192"/>
              </a:xfrm>
              <a:prstGeom prst="rect">
                <a:avLst/>
              </a:prstGeom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04A9115-6113-634C-A184-57E47A140943}"/>
                  </a:ext>
                </a:extLst>
              </p:cNvPr>
              <p:cNvSpPr txBox="1"/>
              <p:nvPr/>
            </p:nvSpPr>
            <p:spPr bwMode="auto">
              <a:xfrm>
                <a:off x="16710404" y="7923649"/>
                <a:ext cx="2851406" cy="5254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rtlCol="0">
                <a:spAutoFit/>
              </a:bodyPr>
              <a:lstStyle/>
              <a:p>
                <a:pPr eaLnBrk="1" hangingPunct="1"/>
                <a:r>
                  <a:rPr lang="en-US" dirty="0">
                    <a:solidFill>
                      <a:srgbClr val="000000"/>
                    </a:solidFill>
                    <a:latin typeface="+mn-lt"/>
                    <a:cs typeface="Calibri" pitchFamily="34" charset="0"/>
                  </a:rPr>
                  <a:t>Vehicle Velocity</a:t>
                </a:r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BC8429FC-AE96-A840-8ABB-FF95A79E13E2}"/>
                </a:ext>
              </a:extLst>
            </p:cNvPr>
            <p:cNvGrpSpPr/>
            <p:nvPr/>
          </p:nvGrpSpPr>
          <p:grpSpPr>
            <a:xfrm>
              <a:off x="5703060" y="5305323"/>
              <a:ext cx="320400" cy="576720"/>
              <a:chOff x="5677660" y="5176580"/>
              <a:chExt cx="320400" cy="5767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">
                <p14:nvContentPartPr>
                  <p14:cNvPr id="34" name="Ink 33">
                    <a:extLst>
                      <a:ext uri="{FF2B5EF4-FFF2-40B4-BE49-F238E27FC236}">
                        <a16:creationId xmlns:a16="http://schemas.microsoft.com/office/drawing/2014/main" id="{EDA5C3E2-DF8F-CE47-9000-37EFD0FA7B9D}"/>
                      </a:ext>
                    </a:extLst>
                  </p14:cNvPr>
                  <p14:cNvContentPartPr/>
                  <p14:nvPr/>
                </p14:nvContentPartPr>
                <p14:xfrm>
                  <a:off x="5878900" y="5176580"/>
                  <a:ext cx="116280" cy="61920"/>
                </p14:xfrm>
              </p:contentPart>
            </mc:Choice>
            <mc:Fallback xmlns="">
              <p:pic>
                <p:nvPicPr>
                  <p:cNvPr id="34" name="Ink 33">
                    <a:extLst>
                      <a:ext uri="{FF2B5EF4-FFF2-40B4-BE49-F238E27FC236}">
                        <a16:creationId xmlns:a16="http://schemas.microsoft.com/office/drawing/2014/main" id="{EDA5C3E2-DF8F-CE47-9000-37EFD0FA7B9D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5871340" y="5169020"/>
                    <a:ext cx="131400" cy="76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">
                <p14:nvContentPartPr>
                  <p14:cNvPr id="35" name="Ink 34">
                    <a:extLst>
                      <a:ext uri="{FF2B5EF4-FFF2-40B4-BE49-F238E27FC236}">
                        <a16:creationId xmlns:a16="http://schemas.microsoft.com/office/drawing/2014/main" id="{0026517A-0E48-7D42-9621-6FEE08017701}"/>
                      </a:ext>
                    </a:extLst>
                  </p14:cNvPr>
                  <p14:cNvContentPartPr/>
                  <p14:nvPr/>
                </p14:nvContentPartPr>
                <p14:xfrm>
                  <a:off x="5927140" y="5268380"/>
                  <a:ext cx="70920" cy="102960"/>
                </p14:xfrm>
              </p:contentPart>
            </mc:Choice>
            <mc:Fallback xmlns="">
              <p:pic>
                <p:nvPicPr>
                  <p:cNvPr id="35" name="Ink 34">
                    <a:extLst>
                      <a:ext uri="{FF2B5EF4-FFF2-40B4-BE49-F238E27FC236}">
                        <a16:creationId xmlns:a16="http://schemas.microsoft.com/office/drawing/2014/main" id="{0026517A-0E48-7D42-9621-6FEE08017701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5919580" y="5260820"/>
                    <a:ext cx="86040" cy="118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">
                <p14:nvContentPartPr>
                  <p14:cNvPr id="36" name="Ink 35">
                    <a:extLst>
                      <a:ext uri="{FF2B5EF4-FFF2-40B4-BE49-F238E27FC236}">
                        <a16:creationId xmlns:a16="http://schemas.microsoft.com/office/drawing/2014/main" id="{C894F63C-5926-5F43-94BF-8D91355EB0BC}"/>
                      </a:ext>
                    </a:extLst>
                  </p14:cNvPr>
                  <p14:cNvContentPartPr/>
                  <p14:nvPr/>
                </p14:nvContentPartPr>
                <p14:xfrm>
                  <a:off x="5778820" y="5318780"/>
                  <a:ext cx="73080" cy="114120"/>
                </p14:xfrm>
              </p:contentPart>
            </mc:Choice>
            <mc:Fallback xmlns="">
              <p:pic>
                <p:nvPicPr>
                  <p:cNvPr id="36" name="Ink 35">
                    <a:extLst>
                      <a:ext uri="{FF2B5EF4-FFF2-40B4-BE49-F238E27FC236}">
                        <a16:creationId xmlns:a16="http://schemas.microsoft.com/office/drawing/2014/main" id="{C894F63C-5926-5F43-94BF-8D91355EB0BC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5771260" y="5311220"/>
                    <a:ext cx="88200" cy="129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">
                <p14:nvContentPartPr>
                  <p14:cNvPr id="37" name="Ink 36">
                    <a:extLst>
                      <a:ext uri="{FF2B5EF4-FFF2-40B4-BE49-F238E27FC236}">
                        <a16:creationId xmlns:a16="http://schemas.microsoft.com/office/drawing/2014/main" id="{85DF9A65-45C0-114D-B138-C38514BD0621}"/>
                      </a:ext>
                    </a:extLst>
                  </p14:cNvPr>
                  <p14:cNvContentPartPr/>
                  <p14:nvPr/>
                </p14:nvContentPartPr>
                <p14:xfrm>
                  <a:off x="5944420" y="5346500"/>
                  <a:ext cx="42120" cy="146880"/>
                </p14:xfrm>
              </p:contentPart>
            </mc:Choice>
            <mc:Fallback xmlns="">
              <p:pic>
                <p:nvPicPr>
                  <p:cNvPr id="37" name="Ink 36">
                    <a:extLst>
                      <a:ext uri="{FF2B5EF4-FFF2-40B4-BE49-F238E27FC236}">
                        <a16:creationId xmlns:a16="http://schemas.microsoft.com/office/drawing/2014/main" id="{85DF9A65-45C0-114D-B138-C38514BD0621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5936860" y="5338940"/>
                    <a:ext cx="57240" cy="161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">
                <p14:nvContentPartPr>
                  <p14:cNvPr id="38" name="Ink 37">
                    <a:extLst>
                      <a:ext uri="{FF2B5EF4-FFF2-40B4-BE49-F238E27FC236}">
                        <a16:creationId xmlns:a16="http://schemas.microsoft.com/office/drawing/2014/main" id="{F2648873-74D5-5A4B-8A28-3CD46B994343}"/>
                      </a:ext>
                    </a:extLst>
                  </p14:cNvPr>
                  <p14:cNvContentPartPr/>
                  <p14:nvPr/>
                </p14:nvContentPartPr>
                <p14:xfrm>
                  <a:off x="5806540" y="5353700"/>
                  <a:ext cx="63000" cy="140760"/>
                </p14:xfrm>
              </p:contentPart>
            </mc:Choice>
            <mc:Fallback xmlns="">
              <p:pic>
                <p:nvPicPr>
                  <p:cNvPr id="38" name="Ink 37">
                    <a:extLst>
                      <a:ext uri="{FF2B5EF4-FFF2-40B4-BE49-F238E27FC236}">
                        <a16:creationId xmlns:a16="http://schemas.microsoft.com/office/drawing/2014/main" id="{F2648873-74D5-5A4B-8A28-3CD46B994343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5798980" y="5346140"/>
                    <a:ext cx="78120" cy="155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">
                <p14:nvContentPartPr>
                  <p14:cNvPr id="39" name="Ink 38">
                    <a:extLst>
                      <a:ext uri="{FF2B5EF4-FFF2-40B4-BE49-F238E27FC236}">
                        <a16:creationId xmlns:a16="http://schemas.microsoft.com/office/drawing/2014/main" id="{0B7CCC2A-E01D-E643-A74B-F79AA1AADDAC}"/>
                      </a:ext>
                    </a:extLst>
                  </p14:cNvPr>
                  <p14:cNvContentPartPr/>
                  <p14:nvPr/>
                </p14:nvContentPartPr>
                <p14:xfrm>
                  <a:off x="5791780" y="5485460"/>
                  <a:ext cx="131760" cy="146160"/>
                </p14:xfrm>
              </p:contentPart>
            </mc:Choice>
            <mc:Fallback xmlns="">
              <p:pic>
                <p:nvPicPr>
                  <p:cNvPr id="39" name="Ink 38">
                    <a:extLst>
                      <a:ext uri="{FF2B5EF4-FFF2-40B4-BE49-F238E27FC236}">
                        <a16:creationId xmlns:a16="http://schemas.microsoft.com/office/drawing/2014/main" id="{0B7CCC2A-E01D-E643-A74B-F79AA1AADDAC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5784220" y="5477900"/>
                    <a:ext cx="146880" cy="161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">
                <p14:nvContentPartPr>
                  <p14:cNvPr id="40" name="Ink 39">
                    <a:extLst>
                      <a:ext uri="{FF2B5EF4-FFF2-40B4-BE49-F238E27FC236}">
                        <a16:creationId xmlns:a16="http://schemas.microsoft.com/office/drawing/2014/main" id="{1C196870-0CD9-A84F-A396-BE9F52A78C63}"/>
                      </a:ext>
                    </a:extLst>
                  </p14:cNvPr>
                  <p14:cNvContentPartPr/>
                  <p14:nvPr/>
                </p14:nvContentPartPr>
                <p14:xfrm>
                  <a:off x="5677660" y="5521100"/>
                  <a:ext cx="60480" cy="96840"/>
                </p14:xfrm>
              </p:contentPart>
            </mc:Choice>
            <mc:Fallback xmlns="">
              <p:pic>
                <p:nvPicPr>
                  <p:cNvPr id="40" name="Ink 39">
                    <a:extLst>
                      <a:ext uri="{FF2B5EF4-FFF2-40B4-BE49-F238E27FC236}">
                        <a16:creationId xmlns:a16="http://schemas.microsoft.com/office/drawing/2014/main" id="{1C196870-0CD9-A84F-A396-BE9F52A78C63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5670100" y="5513540"/>
                    <a:ext cx="75600" cy="11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">
                <p14:nvContentPartPr>
                  <p14:cNvPr id="41" name="Ink 40">
                    <a:extLst>
                      <a:ext uri="{FF2B5EF4-FFF2-40B4-BE49-F238E27FC236}">
                        <a16:creationId xmlns:a16="http://schemas.microsoft.com/office/drawing/2014/main" id="{A6CEDDC4-A05A-5A41-8C7A-112AF5DC5EFF}"/>
                      </a:ext>
                    </a:extLst>
                  </p14:cNvPr>
                  <p14:cNvContentPartPr/>
                  <p14:nvPr/>
                </p14:nvContentPartPr>
                <p14:xfrm>
                  <a:off x="5736340" y="5523980"/>
                  <a:ext cx="28440" cy="146160"/>
                </p14:xfrm>
              </p:contentPart>
            </mc:Choice>
            <mc:Fallback xmlns="">
              <p:pic>
                <p:nvPicPr>
                  <p:cNvPr id="41" name="Ink 40">
                    <a:extLst>
                      <a:ext uri="{FF2B5EF4-FFF2-40B4-BE49-F238E27FC236}">
                        <a16:creationId xmlns:a16="http://schemas.microsoft.com/office/drawing/2014/main" id="{A6CEDDC4-A05A-5A41-8C7A-112AF5DC5EFF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5728780" y="5516420"/>
                    <a:ext cx="43560" cy="16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">
                <p14:nvContentPartPr>
                  <p14:cNvPr id="42" name="Ink 41">
                    <a:extLst>
                      <a:ext uri="{FF2B5EF4-FFF2-40B4-BE49-F238E27FC236}">
                        <a16:creationId xmlns:a16="http://schemas.microsoft.com/office/drawing/2014/main" id="{6348F7D8-A0A8-7F4E-BC54-0168FC6BBDC8}"/>
                      </a:ext>
                    </a:extLst>
                  </p14:cNvPr>
                  <p14:cNvContentPartPr/>
                  <p14:nvPr/>
                </p14:nvContentPartPr>
                <p14:xfrm>
                  <a:off x="5744980" y="5616140"/>
                  <a:ext cx="88920" cy="137160"/>
                </p14:xfrm>
              </p:contentPart>
            </mc:Choice>
            <mc:Fallback xmlns="">
              <p:pic>
                <p:nvPicPr>
                  <p:cNvPr id="42" name="Ink 41">
                    <a:extLst>
                      <a:ext uri="{FF2B5EF4-FFF2-40B4-BE49-F238E27FC236}">
                        <a16:creationId xmlns:a16="http://schemas.microsoft.com/office/drawing/2014/main" id="{6348F7D8-A0A8-7F4E-BC54-0168FC6BBDC8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5737420" y="5608580"/>
                    <a:ext cx="103680" cy="15228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33CFB04E-1FD2-BC43-8DB6-B1A3DFD6984E}"/>
                </a:ext>
              </a:extLst>
            </p:cNvPr>
            <p:cNvGrpSpPr/>
            <p:nvPr/>
          </p:nvGrpSpPr>
          <p:grpSpPr>
            <a:xfrm rot="644692">
              <a:off x="5744099" y="4956691"/>
              <a:ext cx="320400" cy="576720"/>
              <a:chOff x="5677660" y="5176580"/>
              <a:chExt cx="320400" cy="5767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2">
                <p14:nvContentPartPr>
                  <p14:cNvPr id="45" name="Ink 44">
                    <a:extLst>
                      <a:ext uri="{FF2B5EF4-FFF2-40B4-BE49-F238E27FC236}">
                        <a16:creationId xmlns:a16="http://schemas.microsoft.com/office/drawing/2014/main" id="{1D4E8AC6-89C2-6D45-806A-8880C7684AFA}"/>
                      </a:ext>
                    </a:extLst>
                  </p14:cNvPr>
                  <p14:cNvContentPartPr/>
                  <p14:nvPr/>
                </p14:nvContentPartPr>
                <p14:xfrm>
                  <a:off x="5878900" y="5176580"/>
                  <a:ext cx="116280" cy="61920"/>
                </p14:xfrm>
              </p:contentPart>
            </mc:Choice>
            <mc:Fallback xmlns="">
              <p:pic>
                <p:nvPicPr>
                  <p:cNvPr id="45" name="Ink 44">
                    <a:extLst>
                      <a:ext uri="{FF2B5EF4-FFF2-40B4-BE49-F238E27FC236}">
                        <a16:creationId xmlns:a16="http://schemas.microsoft.com/office/drawing/2014/main" id="{1D4E8AC6-89C2-6D45-806A-8880C7684AFA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5871340" y="5169020"/>
                    <a:ext cx="131400" cy="76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">
                <p14:nvContentPartPr>
                  <p14:cNvPr id="46" name="Ink 45">
                    <a:extLst>
                      <a:ext uri="{FF2B5EF4-FFF2-40B4-BE49-F238E27FC236}">
                        <a16:creationId xmlns:a16="http://schemas.microsoft.com/office/drawing/2014/main" id="{10F0C6C4-88A1-2240-8A32-DA966773A9BD}"/>
                      </a:ext>
                    </a:extLst>
                  </p14:cNvPr>
                  <p14:cNvContentPartPr/>
                  <p14:nvPr/>
                </p14:nvContentPartPr>
                <p14:xfrm>
                  <a:off x="5927140" y="5268380"/>
                  <a:ext cx="70920" cy="102960"/>
                </p14:xfrm>
              </p:contentPart>
            </mc:Choice>
            <mc:Fallback xmlns="">
              <p:pic>
                <p:nvPicPr>
                  <p:cNvPr id="46" name="Ink 45">
                    <a:extLst>
                      <a:ext uri="{FF2B5EF4-FFF2-40B4-BE49-F238E27FC236}">
                        <a16:creationId xmlns:a16="http://schemas.microsoft.com/office/drawing/2014/main" id="{10F0C6C4-88A1-2240-8A32-DA966773A9BD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5919580" y="5260820"/>
                    <a:ext cx="86040" cy="118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">
                <p14:nvContentPartPr>
                  <p14:cNvPr id="47" name="Ink 46">
                    <a:extLst>
                      <a:ext uri="{FF2B5EF4-FFF2-40B4-BE49-F238E27FC236}">
                        <a16:creationId xmlns:a16="http://schemas.microsoft.com/office/drawing/2014/main" id="{829C4972-365B-D046-BE5A-F8CB7D48D851}"/>
                      </a:ext>
                    </a:extLst>
                  </p14:cNvPr>
                  <p14:cNvContentPartPr/>
                  <p14:nvPr/>
                </p14:nvContentPartPr>
                <p14:xfrm>
                  <a:off x="5778820" y="5318780"/>
                  <a:ext cx="73080" cy="114120"/>
                </p14:xfrm>
              </p:contentPart>
            </mc:Choice>
            <mc:Fallback xmlns="">
              <p:pic>
                <p:nvPicPr>
                  <p:cNvPr id="47" name="Ink 46">
                    <a:extLst>
                      <a:ext uri="{FF2B5EF4-FFF2-40B4-BE49-F238E27FC236}">
                        <a16:creationId xmlns:a16="http://schemas.microsoft.com/office/drawing/2014/main" id="{829C4972-365B-D046-BE5A-F8CB7D48D851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5771260" y="5311220"/>
                    <a:ext cx="88200" cy="129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">
                <p14:nvContentPartPr>
                  <p14:cNvPr id="48" name="Ink 47">
                    <a:extLst>
                      <a:ext uri="{FF2B5EF4-FFF2-40B4-BE49-F238E27FC236}">
                        <a16:creationId xmlns:a16="http://schemas.microsoft.com/office/drawing/2014/main" id="{00E70A23-BD2E-AA4B-B998-E9AEDC48ADBA}"/>
                      </a:ext>
                    </a:extLst>
                  </p14:cNvPr>
                  <p14:cNvContentPartPr/>
                  <p14:nvPr/>
                </p14:nvContentPartPr>
                <p14:xfrm>
                  <a:off x="5944420" y="5346500"/>
                  <a:ext cx="42120" cy="146880"/>
                </p14:xfrm>
              </p:contentPart>
            </mc:Choice>
            <mc:Fallback xmlns="">
              <p:pic>
                <p:nvPicPr>
                  <p:cNvPr id="48" name="Ink 47">
                    <a:extLst>
                      <a:ext uri="{FF2B5EF4-FFF2-40B4-BE49-F238E27FC236}">
                        <a16:creationId xmlns:a16="http://schemas.microsoft.com/office/drawing/2014/main" id="{00E70A23-BD2E-AA4B-B998-E9AEDC48ADBA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5936860" y="5338940"/>
                    <a:ext cx="57240" cy="161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">
                <p14:nvContentPartPr>
                  <p14:cNvPr id="49" name="Ink 48">
                    <a:extLst>
                      <a:ext uri="{FF2B5EF4-FFF2-40B4-BE49-F238E27FC236}">
                        <a16:creationId xmlns:a16="http://schemas.microsoft.com/office/drawing/2014/main" id="{F23BC3AE-D2BA-AB4B-AEC3-CDD9C67FD276}"/>
                      </a:ext>
                    </a:extLst>
                  </p14:cNvPr>
                  <p14:cNvContentPartPr/>
                  <p14:nvPr/>
                </p14:nvContentPartPr>
                <p14:xfrm>
                  <a:off x="5806540" y="5353700"/>
                  <a:ext cx="63000" cy="140760"/>
                </p14:xfrm>
              </p:contentPart>
            </mc:Choice>
            <mc:Fallback xmlns="">
              <p:pic>
                <p:nvPicPr>
                  <p:cNvPr id="49" name="Ink 48">
                    <a:extLst>
                      <a:ext uri="{FF2B5EF4-FFF2-40B4-BE49-F238E27FC236}">
                        <a16:creationId xmlns:a16="http://schemas.microsoft.com/office/drawing/2014/main" id="{F23BC3AE-D2BA-AB4B-AEC3-CDD9C67FD276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5798980" y="5346140"/>
                    <a:ext cx="78120" cy="155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">
                <p14:nvContentPartPr>
                  <p14:cNvPr id="50" name="Ink 49">
                    <a:extLst>
                      <a:ext uri="{FF2B5EF4-FFF2-40B4-BE49-F238E27FC236}">
                        <a16:creationId xmlns:a16="http://schemas.microsoft.com/office/drawing/2014/main" id="{6F7B03F5-89D9-B346-AD7D-AFFCA26D7B6C}"/>
                      </a:ext>
                    </a:extLst>
                  </p14:cNvPr>
                  <p14:cNvContentPartPr/>
                  <p14:nvPr/>
                </p14:nvContentPartPr>
                <p14:xfrm>
                  <a:off x="5791780" y="5485460"/>
                  <a:ext cx="131760" cy="146160"/>
                </p14:xfrm>
              </p:contentPart>
            </mc:Choice>
            <mc:Fallback xmlns="">
              <p:pic>
                <p:nvPicPr>
                  <p:cNvPr id="50" name="Ink 49">
                    <a:extLst>
                      <a:ext uri="{FF2B5EF4-FFF2-40B4-BE49-F238E27FC236}">
                        <a16:creationId xmlns:a16="http://schemas.microsoft.com/office/drawing/2014/main" id="{6F7B03F5-89D9-B346-AD7D-AFFCA26D7B6C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5784220" y="5477900"/>
                    <a:ext cx="146880" cy="161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">
                <p14:nvContentPartPr>
                  <p14:cNvPr id="51" name="Ink 50">
                    <a:extLst>
                      <a:ext uri="{FF2B5EF4-FFF2-40B4-BE49-F238E27FC236}">
                        <a16:creationId xmlns:a16="http://schemas.microsoft.com/office/drawing/2014/main" id="{AAA492D0-3C3C-D641-A40E-BB344CB42407}"/>
                      </a:ext>
                    </a:extLst>
                  </p14:cNvPr>
                  <p14:cNvContentPartPr/>
                  <p14:nvPr/>
                </p14:nvContentPartPr>
                <p14:xfrm>
                  <a:off x="5677660" y="5521100"/>
                  <a:ext cx="60480" cy="96840"/>
                </p14:xfrm>
              </p:contentPart>
            </mc:Choice>
            <mc:Fallback xmlns="">
              <p:pic>
                <p:nvPicPr>
                  <p:cNvPr id="51" name="Ink 50">
                    <a:extLst>
                      <a:ext uri="{FF2B5EF4-FFF2-40B4-BE49-F238E27FC236}">
                        <a16:creationId xmlns:a16="http://schemas.microsoft.com/office/drawing/2014/main" id="{AAA492D0-3C3C-D641-A40E-BB344CB42407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5670100" y="5513540"/>
                    <a:ext cx="75600" cy="11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">
                <p14:nvContentPartPr>
                  <p14:cNvPr id="52" name="Ink 51">
                    <a:extLst>
                      <a:ext uri="{FF2B5EF4-FFF2-40B4-BE49-F238E27FC236}">
                        <a16:creationId xmlns:a16="http://schemas.microsoft.com/office/drawing/2014/main" id="{9021809F-95BF-BA43-B0B5-7AC3FB6E9BD7}"/>
                      </a:ext>
                    </a:extLst>
                  </p14:cNvPr>
                  <p14:cNvContentPartPr/>
                  <p14:nvPr/>
                </p14:nvContentPartPr>
                <p14:xfrm>
                  <a:off x="5736340" y="5523980"/>
                  <a:ext cx="28440" cy="146160"/>
                </p14:xfrm>
              </p:contentPart>
            </mc:Choice>
            <mc:Fallback xmlns="">
              <p:pic>
                <p:nvPicPr>
                  <p:cNvPr id="52" name="Ink 51">
                    <a:extLst>
                      <a:ext uri="{FF2B5EF4-FFF2-40B4-BE49-F238E27FC236}">
                        <a16:creationId xmlns:a16="http://schemas.microsoft.com/office/drawing/2014/main" id="{9021809F-95BF-BA43-B0B5-7AC3FB6E9BD7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5728780" y="5516420"/>
                    <a:ext cx="43560" cy="16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">
                <p14:nvContentPartPr>
                  <p14:cNvPr id="53" name="Ink 52">
                    <a:extLst>
                      <a:ext uri="{FF2B5EF4-FFF2-40B4-BE49-F238E27FC236}">
                        <a16:creationId xmlns:a16="http://schemas.microsoft.com/office/drawing/2014/main" id="{39D09492-BC67-C947-AE91-1BB0ADDB99C9}"/>
                      </a:ext>
                    </a:extLst>
                  </p14:cNvPr>
                  <p14:cNvContentPartPr/>
                  <p14:nvPr/>
                </p14:nvContentPartPr>
                <p14:xfrm>
                  <a:off x="5744980" y="5616140"/>
                  <a:ext cx="88920" cy="137160"/>
                </p14:xfrm>
              </p:contentPart>
            </mc:Choice>
            <mc:Fallback xmlns="">
              <p:pic>
                <p:nvPicPr>
                  <p:cNvPr id="53" name="Ink 52">
                    <a:extLst>
                      <a:ext uri="{FF2B5EF4-FFF2-40B4-BE49-F238E27FC236}">
                        <a16:creationId xmlns:a16="http://schemas.microsoft.com/office/drawing/2014/main" id="{39D09492-BC67-C947-AE91-1BB0ADDB99C9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5737420" y="5608580"/>
                    <a:ext cx="103680" cy="15228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05D00D39-1E07-C043-902F-D431B50D07F1}"/>
                </a:ext>
              </a:extLst>
            </p:cNvPr>
            <p:cNvGrpSpPr/>
            <p:nvPr/>
          </p:nvGrpSpPr>
          <p:grpSpPr>
            <a:xfrm>
              <a:off x="5485291" y="5273283"/>
              <a:ext cx="320400" cy="576720"/>
              <a:chOff x="5677660" y="5176580"/>
              <a:chExt cx="320400" cy="5767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1">
                <p14:nvContentPartPr>
                  <p14:cNvPr id="55" name="Ink 54">
                    <a:extLst>
                      <a:ext uri="{FF2B5EF4-FFF2-40B4-BE49-F238E27FC236}">
                        <a16:creationId xmlns:a16="http://schemas.microsoft.com/office/drawing/2014/main" id="{BA8D63E9-D760-2449-955D-3A8301A763CD}"/>
                      </a:ext>
                    </a:extLst>
                  </p14:cNvPr>
                  <p14:cNvContentPartPr/>
                  <p14:nvPr/>
                </p14:nvContentPartPr>
                <p14:xfrm>
                  <a:off x="5878900" y="5176580"/>
                  <a:ext cx="116280" cy="61920"/>
                </p14:xfrm>
              </p:contentPart>
            </mc:Choice>
            <mc:Fallback xmlns="">
              <p:pic>
                <p:nvPicPr>
                  <p:cNvPr id="55" name="Ink 54">
                    <a:extLst>
                      <a:ext uri="{FF2B5EF4-FFF2-40B4-BE49-F238E27FC236}">
                        <a16:creationId xmlns:a16="http://schemas.microsoft.com/office/drawing/2014/main" id="{BA8D63E9-D760-2449-955D-3A8301A763CD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5871340" y="5169020"/>
                    <a:ext cx="131400" cy="76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">
                <p14:nvContentPartPr>
                  <p14:cNvPr id="56" name="Ink 55">
                    <a:extLst>
                      <a:ext uri="{FF2B5EF4-FFF2-40B4-BE49-F238E27FC236}">
                        <a16:creationId xmlns:a16="http://schemas.microsoft.com/office/drawing/2014/main" id="{0215E683-856D-D74E-ACEB-F0778A3B1F5C}"/>
                      </a:ext>
                    </a:extLst>
                  </p14:cNvPr>
                  <p14:cNvContentPartPr/>
                  <p14:nvPr/>
                </p14:nvContentPartPr>
                <p14:xfrm>
                  <a:off x="5927140" y="5268380"/>
                  <a:ext cx="70920" cy="102960"/>
                </p14:xfrm>
              </p:contentPart>
            </mc:Choice>
            <mc:Fallback xmlns="">
              <p:pic>
                <p:nvPicPr>
                  <p:cNvPr id="56" name="Ink 55">
                    <a:extLst>
                      <a:ext uri="{FF2B5EF4-FFF2-40B4-BE49-F238E27FC236}">
                        <a16:creationId xmlns:a16="http://schemas.microsoft.com/office/drawing/2014/main" id="{0215E683-856D-D74E-ACEB-F0778A3B1F5C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5919580" y="5260820"/>
                    <a:ext cx="86040" cy="118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">
                <p14:nvContentPartPr>
                  <p14:cNvPr id="57" name="Ink 56">
                    <a:extLst>
                      <a:ext uri="{FF2B5EF4-FFF2-40B4-BE49-F238E27FC236}">
                        <a16:creationId xmlns:a16="http://schemas.microsoft.com/office/drawing/2014/main" id="{9486B01C-2AD5-9D46-8224-B367AD558FEA}"/>
                      </a:ext>
                    </a:extLst>
                  </p14:cNvPr>
                  <p14:cNvContentPartPr/>
                  <p14:nvPr/>
                </p14:nvContentPartPr>
                <p14:xfrm>
                  <a:off x="5778820" y="5318780"/>
                  <a:ext cx="73080" cy="114120"/>
                </p14:xfrm>
              </p:contentPart>
            </mc:Choice>
            <mc:Fallback xmlns="">
              <p:pic>
                <p:nvPicPr>
                  <p:cNvPr id="57" name="Ink 56">
                    <a:extLst>
                      <a:ext uri="{FF2B5EF4-FFF2-40B4-BE49-F238E27FC236}">
                        <a16:creationId xmlns:a16="http://schemas.microsoft.com/office/drawing/2014/main" id="{9486B01C-2AD5-9D46-8224-B367AD558FEA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5771260" y="5311220"/>
                    <a:ext cx="88200" cy="129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">
                <p14:nvContentPartPr>
                  <p14:cNvPr id="58" name="Ink 57">
                    <a:extLst>
                      <a:ext uri="{FF2B5EF4-FFF2-40B4-BE49-F238E27FC236}">
                        <a16:creationId xmlns:a16="http://schemas.microsoft.com/office/drawing/2014/main" id="{1835611C-9C9B-3B44-A30B-B852757B99D1}"/>
                      </a:ext>
                    </a:extLst>
                  </p14:cNvPr>
                  <p14:cNvContentPartPr/>
                  <p14:nvPr/>
                </p14:nvContentPartPr>
                <p14:xfrm>
                  <a:off x="5944420" y="5346500"/>
                  <a:ext cx="42120" cy="146880"/>
                </p14:xfrm>
              </p:contentPart>
            </mc:Choice>
            <mc:Fallback xmlns="">
              <p:pic>
                <p:nvPicPr>
                  <p:cNvPr id="58" name="Ink 57">
                    <a:extLst>
                      <a:ext uri="{FF2B5EF4-FFF2-40B4-BE49-F238E27FC236}">
                        <a16:creationId xmlns:a16="http://schemas.microsoft.com/office/drawing/2014/main" id="{1835611C-9C9B-3B44-A30B-B852757B99D1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5936860" y="5338940"/>
                    <a:ext cx="57240" cy="161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">
                <p14:nvContentPartPr>
                  <p14:cNvPr id="59" name="Ink 58">
                    <a:extLst>
                      <a:ext uri="{FF2B5EF4-FFF2-40B4-BE49-F238E27FC236}">
                        <a16:creationId xmlns:a16="http://schemas.microsoft.com/office/drawing/2014/main" id="{927D8B9D-6BAB-4D42-B665-D2EAC82EEDC9}"/>
                      </a:ext>
                    </a:extLst>
                  </p14:cNvPr>
                  <p14:cNvContentPartPr/>
                  <p14:nvPr/>
                </p14:nvContentPartPr>
                <p14:xfrm>
                  <a:off x="5806540" y="5353700"/>
                  <a:ext cx="63000" cy="140760"/>
                </p14:xfrm>
              </p:contentPart>
            </mc:Choice>
            <mc:Fallback xmlns="">
              <p:pic>
                <p:nvPicPr>
                  <p:cNvPr id="59" name="Ink 58">
                    <a:extLst>
                      <a:ext uri="{FF2B5EF4-FFF2-40B4-BE49-F238E27FC236}">
                        <a16:creationId xmlns:a16="http://schemas.microsoft.com/office/drawing/2014/main" id="{927D8B9D-6BAB-4D42-B665-D2EAC82EEDC9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5798980" y="5346140"/>
                    <a:ext cx="78120" cy="155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">
                <p14:nvContentPartPr>
                  <p14:cNvPr id="60" name="Ink 59">
                    <a:extLst>
                      <a:ext uri="{FF2B5EF4-FFF2-40B4-BE49-F238E27FC236}">
                        <a16:creationId xmlns:a16="http://schemas.microsoft.com/office/drawing/2014/main" id="{247887A1-8F27-034D-B753-690F670EBC78}"/>
                      </a:ext>
                    </a:extLst>
                  </p14:cNvPr>
                  <p14:cNvContentPartPr/>
                  <p14:nvPr/>
                </p14:nvContentPartPr>
                <p14:xfrm>
                  <a:off x="5791780" y="5485460"/>
                  <a:ext cx="131760" cy="146160"/>
                </p14:xfrm>
              </p:contentPart>
            </mc:Choice>
            <mc:Fallback xmlns="">
              <p:pic>
                <p:nvPicPr>
                  <p:cNvPr id="60" name="Ink 59">
                    <a:extLst>
                      <a:ext uri="{FF2B5EF4-FFF2-40B4-BE49-F238E27FC236}">
                        <a16:creationId xmlns:a16="http://schemas.microsoft.com/office/drawing/2014/main" id="{247887A1-8F27-034D-B753-690F670EBC78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5784220" y="5477900"/>
                    <a:ext cx="146880" cy="161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">
                <p14:nvContentPartPr>
                  <p14:cNvPr id="61" name="Ink 60">
                    <a:extLst>
                      <a:ext uri="{FF2B5EF4-FFF2-40B4-BE49-F238E27FC236}">
                        <a16:creationId xmlns:a16="http://schemas.microsoft.com/office/drawing/2014/main" id="{A9A3FEBB-8B57-5243-83D6-651FA0EB3132}"/>
                      </a:ext>
                    </a:extLst>
                  </p14:cNvPr>
                  <p14:cNvContentPartPr/>
                  <p14:nvPr/>
                </p14:nvContentPartPr>
                <p14:xfrm>
                  <a:off x="5677660" y="5521100"/>
                  <a:ext cx="60480" cy="96840"/>
                </p14:xfrm>
              </p:contentPart>
            </mc:Choice>
            <mc:Fallback xmlns="">
              <p:pic>
                <p:nvPicPr>
                  <p:cNvPr id="61" name="Ink 60">
                    <a:extLst>
                      <a:ext uri="{FF2B5EF4-FFF2-40B4-BE49-F238E27FC236}">
                        <a16:creationId xmlns:a16="http://schemas.microsoft.com/office/drawing/2014/main" id="{A9A3FEBB-8B57-5243-83D6-651FA0EB3132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5670100" y="5513540"/>
                    <a:ext cx="75600" cy="11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8">
                <p14:nvContentPartPr>
                  <p14:cNvPr id="62" name="Ink 61">
                    <a:extLst>
                      <a:ext uri="{FF2B5EF4-FFF2-40B4-BE49-F238E27FC236}">
                        <a16:creationId xmlns:a16="http://schemas.microsoft.com/office/drawing/2014/main" id="{1EF054DB-794A-EA40-A9BA-B97CC3A68CD3}"/>
                      </a:ext>
                    </a:extLst>
                  </p14:cNvPr>
                  <p14:cNvContentPartPr/>
                  <p14:nvPr/>
                </p14:nvContentPartPr>
                <p14:xfrm>
                  <a:off x="5736340" y="5523980"/>
                  <a:ext cx="28440" cy="146160"/>
                </p14:xfrm>
              </p:contentPart>
            </mc:Choice>
            <mc:Fallback xmlns="">
              <p:pic>
                <p:nvPicPr>
                  <p:cNvPr id="62" name="Ink 61">
                    <a:extLst>
                      <a:ext uri="{FF2B5EF4-FFF2-40B4-BE49-F238E27FC236}">
                        <a16:creationId xmlns:a16="http://schemas.microsoft.com/office/drawing/2014/main" id="{1EF054DB-794A-EA40-A9BA-B97CC3A68CD3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5728780" y="5516420"/>
                    <a:ext cx="43560" cy="16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9">
                <p14:nvContentPartPr>
                  <p14:cNvPr id="63" name="Ink 62">
                    <a:extLst>
                      <a:ext uri="{FF2B5EF4-FFF2-40B4-BE49-F238E27FC236}">
                        <a16:creationId xmlns:a16="http://schemas.microsoft.com/office/drawing/2014/main" id="{49FFC1E4-ED89-2D4D-9A86-3D4E1CC6DC53}"/>
                      </a:ext>
                    </a:extLst>
                  </p14:cNvPr>
                  <p14:cNvContentPartPr/>
                  <p14:nvPr/>
                </p14:nvContentPartPr>
                <p14:xfrm>
                  <a:off x="5744980" y="5616140"/>
                  <a:ext cx="88920" cy="137160"/>
                </p14:xfrm>
              </p:contentPart>
            </mc:Choice>
            <mc:Fallback xmlns="">
              <p:pic>
                <p:nvPicPr>
                  <p:cNvPr id="63" name="Ink 62">
                    <a:extLst>
                      <a:ext uri="{FF2B5EF4-FFF2-40B4-BE49-F238E27FC236}">
                        <a16:creationId xmlns:a16="http://schemas.microsoft.com/office/drawing/2014/main" id="{49FFC1E4-ED89-2D4D-9A86-3D4E1CC6DC53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5737420" y="5608580"/>
                    <a:ext cx="103680" cy="15228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AA7B71E5-5BAC-9D48-9778-842AC820FF0E}"/>
                </a:ext>
              </a:extLst>
            </p:cNvPr>
            <p:cNvGrpSpPr/>
            <p:nvPr/>
          </p:nvGrpSpPr>
          <p:grpSpPr>
            <a:xfrm>
              <a:off x="5665985" y="4580574"/>
              <a:ext cx="214252" cy="214252"/>
              <a:chOff x="3336327" y="4560989"/>
              <a:chExt cx="214252" cy="214252"/>
            </a:xfrm>
          </p:grpSpPr>
          <p:sp>
            <p:nvSpPr>
              <p:cNvPr id="66" name="Pie 65">
                <a:extLst>
                  <a:ext uri="{FF2B5EF4-FFF2-40B4-BE49-F238E27FC236}">
                    <a16:creationId xmlns:a16="http://schemas.microsoft.com/office/drawing/2014/main" id="{E72B85D5-8C23-CE46-BC68-F0751128BBF9}"/>
                  </a:ext>
                </a:extLst>
              </p:cNvPr>
              <p:cNvSpPr/>
              <p:nvPr/>
            </p:nvSpPr>
            <p:spPr bwMode="auto">
              <a:xfrm>
                <a:off x="3336493" y="4560989"/>
                <a:ext cx="214086" cy="214252"/>
              </a:xfrm>
              <a:prstGeom prst="pie">
                <a:avLst>
                  <a:gd name="adj1" fmla="val 10800000"/>
                  <a:gd name="adj2" fmla="val 16200000"/>
                </a:avLst>
              </a:prstGeom>
              <a:solidFill>
                <a:schemeClr val="accent1"/>
              </a:solidFill>
              <a:ln w="9525" cap="flat" cmpd="sng" algn="ctr">
                <a:solidFill>
                  <a:srgbClr val="80808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defTabSz="914377"/>
                <a:endParaRPr lang="en-US"/>
              </a:p>
            </p:txBody>
          </p:sp>
          <p:sp>
            <p:nvSpPr>
              <p:cNvPr id="67" name="Pie 66">
                <a:extLst>
                  <a:ext uri="{FF2B5EF4-FFF2-40B4-BE49-F238E27FC236}">
                    <a16:creationId xmlns:a16="http://schemas.microsoft.com/office/drawing/2014/main" id="{AF5D2352-DBF3-9147-B3D6-A45111121170}"/>
                  </a:ext>
                </a:extLst>
              </p:cNvPr>
              <p:cNvSpPr/>
              <p:nvPr/>
            </p:nvSpPr>
            <p:spPr bwMode="auto">
              <a:xfrm flipH="1" flipV="1">
                <a:off x="3336493" y="4560989"/>
                <a:ext cx="214086" cy="214252"/>
              </a:xfrm>
              <a:prstGeom prst="pie">
                <a:avLst>
                  <a:gd name="adj1" fmla="val 10800000"/>
                  <a:gd name="adj2" fmla="val 16200000"/>
                </a:avLst>
              </a:prstGeom>
              <a:solidFill>
                <a:schemeClr val="accent1"/>
              </a:solidFill>
              <a:ln w="9525" cap="flat" cmpd="sng" algn="ctr">
                <a:solidFill>
                  <a:srgbClr val="80808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defTabSz="914377"/>
                <a:endParaRPr lang="en-US"/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62D4D538-51AC-AE45-BAF3-542313E5F0C5}"/>
                  </a:ext>
                </a:extLst>
              </p:cNvPr>
              <p:cNvSpPr/>
              <p:nvPr/>
            </p:nvSpPr>
            <p:spPr bwMode="auto">
              <a:xfrm>
                <a:off x="3336327" y="4560989"/>
                <a:ext cx="214252" cy="214252"/>
              </a:xfrm>
              <a:prstGeom prst="ellipse">
                <a:avLst/>
              </a:prstGeom>
              <a:noFill/>
              <a:ln w="9525" cap="flat" cmpd="sng" algn="ctr">
                <a:solidFill>
                  <a:srgbClr val="80808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defTabSz="914377"/>
                <a:endParaRPr lang="en-US"/>
              </a:p>
            </p:txBody>
          </p:sp>
        </p:grpSp>
        <p:sp>
          <p:nvSpPr>
            <p:cNvPr id="74" name="Arc 73">
              <a:extLst>
                <a:ext uri="{FF2B5EF4-FFF2-40B4-BE49-F238E27FC236}">
                  <a16:creationId xmlns:a16="http://schemas.microsoft.com/office/drawing/2014/main" id="{99D466EF-CF73-8741-9FC6-403B9EAFA690}"/>
                </a:ext>
              </a:extLst>
            </p:cNvPr>
            <p:cNvSpPr/>
            <p:nvPr/>
          </p:nvSpPr>
          <p:spPr bwMode="auto">
            <a:xfrm rot="9119138">
              <a:off x="5577278" y="4500321"/>
              <a:ext cx="382665" cy="386043"/>
            </a:xfrm>
            <a:prstGeom prst="arc">
              <a:avLst>
                <a:gd name="adj1" fmla="val 16200000"/>
                <a:gd name="adj2" fmla="val 10505003"/>
              </a:avLst>
            </a:prstGeom>
            <a:ln w="9525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8CA2279C-8CCC-D14E-8735-E950A9D1F07C}"/>
                    </a:ext>
                  </a:extLst>
                </p:cNvPr>
                <p:cNvSpPr txBox="1"/>
                <p:nvPr/>
              </p:nvSpPr>
              <p:spPr>
                <a:xfrm>
                  <a:off x="5892261" y="4175367"/>
                  <a:ext cx="36319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𝑀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8CA2279C-8CCC-D14E-8735-E950A9D1F07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92261" y="4175367"/>
                  <a:ext cx="363199" cy="369332"/>
                </a:xfrm>
                <a:prstGeom prst="rect">
                  <a:avLst/>
                </a:prstGeom>
                <a:blipFill>
                  <a:blip r:embed="rId40"/>
                  <a:stretch>
                    <a:fillRect l="-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4" name="Text Placeholder 3">
            <a:extLst>
              <a:ext uri="{FF2B5EF4-FFF2-40B4-BE49-F238E27FC236}">
                <a16:creationId xmlns:a16="http://schemas.microsoft.com/office/drawing/2014/main" id="{A60A138C-16F1-B043-8579-5FEC2C5720BB}"/>
              </a:ext>
            </a:extLst>
          </p:cNvPr>
          <p:cNvSpPr txBox="1">
            <a:spLocks/>
          </p:cNvSpPr>
          <p:nvPr/>
        </p:nvSpPr>
        <p:spPr bwMode="auto">
          <a:xfrm>
            <a:off x="374293" y="1803925"/>
            <a:ext cx="7647889" cy="3070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/>
          </a:bodyPr>
          <a:lstStyle>
            <a:lvl1pPr marL="269875" indent="-269875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266700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2pPr>
            <a:lvl3pPr marL="809625" indent="-269875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079500" indent="-268288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4pPr>
            <a:lvl5pPr marL="1350963" indent="-269875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5pPr>
            <a:lvl6pPr marL="1808163" indent="-269875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2265363" indent="-269875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2722563" indent="-269875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3179763" indent="-269875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GB" b="1" kern="0" dirty="0"/>
              <a:t>Does the intake duct reduce dynamic stability during manoeuvres? </a:t>
            </a:r>
          </a:p>
          <a:p>
            <a:r>
              <a:rPr lang="en-GB" b="1" kern="0" dirty="0"/>
              <a:t>Small horizontal manoeuvres </a:t>
            </a:r>
            <a:r>
              <a:rPr lang="en-GB" kern="0" dirty="0"/>
              <a:t>of varying amplitude</a:t>
            </a:r>
          </a:p>
          <a:p>
            <a:r>
              <a:rPr lang="en-GB" kern="0" dirty="0"/>
              <a:t>Dynamic stability determined:</a:t>
            </a:r>
          </a:p>
          <a:p>
            <a:pPr marL="728663" lvl="1" indent="-457200">
              <a:buFont typeface="+mj-lt"/>
              <a:buAutoNum type="arabicPeriod"/>
            </a:pPr>
            <a:r>
              <a:rPr lang="en-GB" kern="0" dirty="0"/>
              <a:t>Does separation occur at intake?</a:t>
            </a:r>
          </a:p>
          <a:p>
            <a:pPr marL="728663" lvl="1" indent="-457200">
              <a:buFont typeface="+mj-lt"/>
              <a:buAutoNum type="arabicPeriod"/>
            </a:pPr>
            <a:r>
              <a:rPr lang="en-GB" kern="0" dirty="0"/>
              <a:t>Does control system remain stable?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43693D1-77B1-0142-BDEB-E82039E2AF80}"/>
              </a:ext>
            </a:extLst>
          </p:cNvPr>
          <p:cNvSpPr/>
          <p:nvPr/>
        </p:nvSpPr>
        <p:spPr bwMode="auto">
          <a:xfrm>
            <a:off x="6891130" y="5327374"/>
            <a:ext cx="1868696" cy="357809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AA975B3-8205-1243-9413-294E648D8CF0}"/>
              </a:ext>
            </a:extLst>
          </p:cNvPr>
          <p:cNvCxnSpPr/>
          <p:nvPr/>
        </p:nvCxnSpPr>
        <p:spPr bwMode="auto">
          <a:xfrm flipV="1">
            <a:off x="6957390" y="5519531"/>
            <a:ext cx="1868696" cy="6994"/>
          </a:xfrm>
          <a:prstGeom prst="straightConnector1">
            <a:avLst/>
          </a:prstGeom>
          <a:noFill/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9194874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1" name="Title 1"/>
          <p:cNvSpPr txBox="1">
            <a:spLocks/>
          </p:cNvSpPr>
          <p:nvPr/>
        </p:nvSpPr>
        <p:spPr bwMode="auto">
          <a:xfrm>
            <a:off x="384175" y="403543"/>
            <a:ext cx="8375651" cy="423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/>
            <a:r>
              <a:rPr lang="en-GB" sz="2200" b="1" dirty="0">
                <a:solidFill>
                  <a:schemeClr val="tx2"/>
                </a:solidFill>
              </a:rPr>
              <a:t>Modular Dynamic Test Bed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 dirty="0"/>
              <a:t>45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ACB7CB4-83E2-5D49-99A3-9474033A555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838903" y="2493868"/>
            <a:ext cx="4151145" cy="321996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32A1A0A-1F65-194B-99B4-8E36F7F60801}"/>
              </a:ext>
            </a:extLst>
          </p:cNvPr>
          <p:cNvSpPr txBox="1"/>
          <p:nvPr/>
        </p:nvSpPr>
        <p:spPr bwMode="auto">
          <a:xfrm>
            <a:off x="6705763" y="3584221"/>
            <a:ext cx="2054063" cy="64633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 eaLnBrk="1" hangingPunct="1"/>
            <a:r>
              <a:rPr lang="en-US" dirty="0">
                <a:latin typeface="+mn-lt"/>
                <a:cs typeface="Calibri" pitchFamily="34" charset="0"/>
              </a:rPr>
              <a:t>Data Logging and Flight Control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106AE21-7D40-BB47-9C29-7A1B6A51A097}"/>
              </a:ext>
            </a:extLst>
          </p:cNvPr>
          <p:cNvCxnSpPr>
            <a:cxnSpLocks/>
            <a:stCxn id="12" idx="1"/>
          </p:cNvCxnSpPr>
          <p:nvPr/>
        </p:nvCxnSpPr>
        <p:spPr bwMode="auto">
          <a:xfrm flipH="1">
            <a:off x="5876339" y="3907387"/>
            <a:ext cx="829424" cy="143183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73DFE1B-477B-D442-B936-29B87D04F156}"/>
              </a:ext>
            </a:extLst>
          </p:cNvPr>
          <p:cNvSpPr txBox="1"/>
          <p:nvPr/>
        </p:nvSpPr>
        <p:spPr bwMode="auto">
          <a:xfrm>
            <a:off x="5876339" y="1841690"/>
            <a:ext cx="2469723" cy="92333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 eaLnBrk="1" hangingPunct="1"/>
            <a:r>
              <a:rPr lang="en-US" dirty="0">
                <a:cs typeface="Calibri" pitchFamily="34" charset="0"/>
              </a:rPr>
              <a:t>Detachable </a:t>
            </a:r>
            <a:r>
              <a:rPr lang="en-US" dirty="0" err="1">
                <a:cs typeface="Calibri" pitchFamily="34" charset="0"/>
              </a:rPr>
              <a:t>Propulsor</a:t>
            </a:r>
            <a:r>
              <a:rPr lang="en-US" dirty="0">
                <a:cs typeface="Calibri" pitchFamily="34" charset="0"/>
              </a:rPr>
              <a:t> Assembly</a:t>
            </a:r>
          </a:p>
          <a:p>
            <a:pPr algn="ctr" eaLnBrk="1" hangingPunct="1"/>
            <a:r>
              <a:rPr lang="en-US" dirty="0">
                <a:cs typeface="Calibri" pitchFamily="34" charset="0"/>
              </a:rPr>
              <a:t>(Ducted Fan or Prop)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9CD3631-EB6E-3B49-BB51-D6A3E128C19C}"/>
              </a:ext>
            </a:extLst>
          </p:cNvPr>
          <p:cNvCxnSpPr>
            <a:cxnSpLocks/>
            <a:stCxn id="9" idx="1"/>
          </p:cNvCxnSpPr>
          <p:nvPr/>
        </p:nvCxnSpPr>
        <p:spPr bwMode="auto">
          <a:xfrm flipH="1">
            <a:off x="4602233" y="2303355"/>
            <a:ext cx="1274106" cy="64825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CBC80658-A4CA-1340-8402-7ADEC74E98B8}"/>
              </a:ext>
            </a:extLst>
          </p:cNvPr>
          <p:cNvSpPr txBox="1"/>
          <p:nvPr/>
        </p:nvSpPr>
        <p:spPr>
          <a:xfrm>
            <a:off x="364618" y="1646425"/>
            <a:ext cx="4207382" cy="535531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en-US" b="1" dirty="0"/>
              <a:t>Work completed as part of UROP</a:t>
            </a:r>
          </a:p>
          <a:p>
            <a:pPr marL="285744" indent="-285744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742944" lvl="1" indent="-285744" algn="l">
              <a:buFont typeface="Arial" panose="020B0604020202020204" pitchFamily="34" charset="0"/>
              <a:buChar char="•"/>
            </a:pPr>
            <a:r>
              <a:rPr lang="en-US" dirty="0"/>
              <a:t>Light-weight 3D printed parts (PLA)</a:t>
            </a:r>
          </a:p>
          <a:p>
            <a:pPr algn="l"/>
            <a:endParaRPr lang="en-US" dirty="0"/>
          </a:p>
          <a:p>
            <a:pPr marL="742944" lvl="1" indent="-285744" algn="l">
              <a:buFont typeface="Arial" panose="020B0604020202020204" pitchFamily="34" charset="0"/>
              <a:buChar char="•"/>
            </a:pPr>
            <a:r>
              <a:rPr lang="en-US" dirty="0"/>
              <a:t>Modular</a:t>
            </a:r>
          </a:p>
          <a:p>
            <a:pPr algn="l"/>
            <a:endParaRPr lang="en-US" dirty="0"/>
          </a:p>
          <a:p>
            <a:pPr marL="742944" lvl="1" indent="-285744" algn="l">
              <a:buFont typeface="Arial" panose="020B0604020202020204" pitchFamily="34" charset="0"/>
              <a:buChar char="•"/>
            </a:pPr>
            <a:r>
              <a:rPr lang="en-US" dirty="0"/>
              <a:t>Pixhawk4 flight hardware</a:t>
            </a:r>
          </a:p>
          <a:p>
            <a:pPr algn="l"/>
            <a:endParaRPr lang="en-US" dirty="0"/>
          </a:p>
          <a:p>
            <a:pPr marL="742944" lvl="1" indent="-285744" algn="l">
              <a:buFont typeface="Arial" panose="020B0604020202020204" pitchFamily="34" charset="0"/>
              <a:buChar char="•"/>
            </a:pPr>
            <a:r>
              <a:rPr lang="en-US" dirty="0"/>
              <a:t>Bespoke chassis</a:t>
            </a:r>
          </a:p>
          <a:p>
            <a:pPr algn="l"/>
            <a:endParaRPr lang="en-US" dirty="0"/>
          </a:p>
          <a:p>
            <a:pPr algn="l"/>
            <a:r>
              <a:rPr lang="en-US" b="1" dirty="0"/>
              <a:t>Additional </a:t>
            </a:r>
            <a:r>
              <a:rPr lang="en-US" b="1" dirty="0" err="1"/>
              <a:t>Michaelmas</a:t>
            </a:r>
            <a:r>
              <a:rPr lang="en-US" b="1" dirty="0"/>
              <a:t> work</a:t>
            </a:r>
          </a:p>
          <a:p>
            <a:pPr lvl="1" algn="l"/>
            <a:endParaRPr lang="en-US" dirty="0"/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dirty="0" err="1"/>
              <a:t>RaspberryPi</a:t>
            </a:r>
            <a:r>
              <a:rPr lang="en-US" dirty="0"/>
              <a:t> based on-board, real-time sensor hub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dirty="0"/>
              <a:t>Sensor design, development and integration</a:t>
            </a:r>
          </a:p>
          <a:p>
            <a:pPr lvl="1"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1256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876"/>
    </mc:Choice>
    <mc:Fallback xmlns="">
      <p:transition spd="slow" advTm="34876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9B24971-C50C-814E-88B1-1315E9C33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Collection, Control and Conclusions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32CF5E7-5375-4746-A375-02A31AE624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91614" y="1826735"/>
            <a:ext cx="3995687" cy="3059327"/>
          </a:xfrm>
        </p:spPr>
        <p:txBody>
          <a:bodyPr/>
          <a:lstStyle/>
          <a:p>
            <a:pPr marL="0" indent="0">
              <a:buNone/>
            </a:pPr>
            <a:r>
              <a:rPr lang="en-US" sz="2000" b="1" dirty="0"/>
              <a:t>Figure of Merit</a:t>
            </a:r>
          </a:p>
          <a:p>
            <a:pPr lvl="1"/>
            <a:r>
              <a:rPr lang="en-US" sz="1600" dirty="0"/>
              <a:t>Power (Electrical, RPM, calibration)</a:t>
            </a:r>
          </a:p>
          <a:p>
            <a:pPr lvl="1"/>
            <a:r>
              <a:rPr lang="en-US" sz="1600" dirty="0"/>
              <a:t>Thrust</a:t>
            </a:r>
          </a:p>
          <a:p>
            <a:pPr lvl="1"/>
            <a:endParaRPr lang="en-US" sz="1600" dirty="0"/>
          </a:p>
          <a:p>
            <a:pPr marL="0" indent="0">
              <a:buNone/>
            </a:pPr>
            <a:r>
              <a:rPr lang="en-US" sz="2000" b="1" dirty="0"/>
              <a:t>Flow separation at intake</a:t>
            </a:r>
          </a:p>
          <a:p>
            <a:pPr lvl="1"/>
            <a:r>
              <a:rPr lang="en-US" sz="1600" dirty="0"/>
              <a:t>Pressure Transducers</a:t>
            </a:r>
          </a:p>
          <a:p>
            <a:pPr lvl="1"/>
            <a:endParaRPr lang="en-US" sz="1600" dirty="0"/>
          </a:p>
          <a:p>
            <a:pPr marL="0" indent="0">
              <a:buNone/>
            </a:pPr>
            <a:r>
              <a:rPr lang="en-US" sz="2000" b="1" dirty="0"/>
              <a:t>Control system stability</a:t>
            </a:r>
          </a:p>
          <a:p>
            <a:pPr lvl="1"/>
            <a:r>
              <a:rPr lang="en-US" sz="1600" dirty="0"/>
              <a:t>6-DoF inertial sensors</a:t>
            </a:r>
          </a:p>
          <a:p>
            <a:pPr lvl="1"/>
            <a:r>
              <a:rPr lang="en-US" sz="1600" dirty="0"/>
              <a:t>3 position sensors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146234F-3AF3-C546-BA0D-A11A291806A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BF815B8-2D4A-4253-9F2E-A45356D9F663}" type="slidenum">
              <a:rPr lang="en-GB" smtClean="0"/>
              <a:pPr>
                <a:defRPr/>
              </a:pPr>
              <a:t>22</a:t>
            </a:fld>
            <a:endParaRPr lang="en-GB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4CD6AAB-00D0-9E48-A2B1-FA3A3154E4EE}"/>
              </a:ext>
            </a:extLst>
          </p:cNvPr>
          <p:cNvGrpSpPr/>
          <p:nvPr/>
        </p:nvGrpSpPr>
        <p:grpSpPr>
          <a:xfrm>
            <a:off x="4465244" y="2032871"/>
            <a:ext cx="4294582" cy="4067175"/>
            <a:chOff x="6269340" y="435889"/>
            <a:chExt cx="5319490" cy="503781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14B20ED-820B-104F-AC05-D5C5B7C36665}"/>
                </a:ext>
              </a:extLst>
            </p:cNvPr>
            <p:cNvGrpSpPr/>
            <p:nvPr/>
          </p:nvGrpSpPr>
          <p:grpSpPr>
            <a:xfrm>
              <a:off x="7073893" y="435889"/>
              <a:ext cx="4514937" cy="4860603"/>
              <a:chOff x="11309492" y="13915851"/>
              <a:chExt cx="9120067" cy="10765196"/>
            </a:xfrm>
          </p:grpSpPr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DD098E1C-1B27-D244-9A12-4EA333AC143A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19297976" y="15139987"/>
                <a:ext cx="0" cy="2533837"/>
              </a:xfrm>
              <a:prstGeom prst="straightConnector1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E4781304-CAF9-E742-A39A-DB91CDBEC2C3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16227164" y="15139987"/>
                <a:ext cx="0" cy="2533837"/>
              </a:xfrm>
              <a:prstGeom prst="straightConnector1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triangle" w="med" len="med"/>
                <a:tailEnd type="non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4" name="Rounded Rectangle 13">
                <a:extLst>
                  <a:ext uri="{FF2B5EF4-FFF2-40B4-BE49-F238E27FC236}">
                    <a16:creationId xmlns:a16="http://schemas.microsoft.com/office/drawing/2014/main" id="{083FB9AC-0058-AD4D-BC9E-B6B2BCC628EB}"/>
                  </a:ext>
                </a:extLst>
              </p:cNvPr>
              <p:cNvSpPr/>
              <p:nvPr/>
            </p:nvSpPr>
            <p:spPr bwMode="auto">
              <a:xfrm>
                <a:off x="11335260" y="15816181"/>
                <a:ext cx="9079220" cy="1201815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defTabSz="2951089"/>
                <a:r>
                  <a:rPr lang="en-US" sz="1400" dirty="0"/>
                  <a:t>Pixhawk4 Flight Controller</a:t>
                </a:r>
              </a:p>
            </p:txBody>
          </p:sp>
          <p:sp>
            <p:nvSpPr>
              <p:cNvPr id="15" name="Rounded Rectangle 14">
                <a:extLst>
                  <a:ext uri="{FF2B5EF4-FFF2-40B4-BE49-F238E27FC236}">
                    <a16:creationId xmlns:a16="http://schemas.microsoft.com/office/drawing/2014/main" id="{EA224C84-EC29-B14B-B26B-A6760B2707C2}"/>
                  </a:ext>
                </a:extLst>
              </p:cNvPr>
              <p:cNvSpPr/>
              <p:nvPr/>
            </p:nvSpPr>
            <p:spPr bwMode="auto">
              <a:xfrm>
                <a:off x="14382987" y="17673825"/>
                <a:ext cx="6008513" cy="1962073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1" hangingPunct="1"/>
                <a:r>
                  <a:rPr lang="en-US" sz="1200" dirty="0">
                    <a:cs typeface="Calibri" pitchFamily="34" charset="0"/>
                  </a:rPr>
                  <a:t>RPi3 A+ Sensor Management</a:t>
                </a:r>
              </a:p>
            </p:txBody>
          </p:sp>
          <p:sp>
            <p:nvSpPr>
              <p:cNvPr id="16" name="Rounded Rectangle 15">
                <a:extLst>
                  <a:ext uri="{FF2B5EF4-FFF2-40B4-BE49-F238E27FC236}">
                    <a16:creationId xmlns:a16="http://schemas.microsoft.com/office/drawing/2014/main" id="{32A41752-6046-F843-8A76-75031E4E2D74}"/>
                  </a:ext>
                </a:extLst>
              </p:cNvPr>
              <p:cNvSpPr/>
              <p:nvPr/>
            </p:nvSpPr>
            <p:spPr bwMode="auto">
              <a:xfrm>
                <a:off x="11335260" y="17673967"/>
                <a:ext cx="2494740" cy="1962073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1" hangingPunct="1"/>
                <a:r>
                  <a:rPr lang="en-US" sz="1200" dirty="0">
                    <a:cs typeface="Calibri" pitchFamily="34" charset="0"/>
                  </a:rPr>
                  <a:t>Power Module (PM07) </a:t>
                </a:r>
              </a:p>
            </p:txBody>
          </p:sp>
          <p:sp>
            <p:nvSpPr>
              <p:cNvPr id="17" name="Rounded Rectangle 16">
                <a:extLst>
                  <a:ext uri="{FF2B5EF4-FFF2-40B4-BE49-F238E27FC236}">
                    <a16:creationId xmlns:a16="http://schemas.microsoft.com/office/drawing/2014/main" id="{F5FD3433-1B17-7740-A666-55DF84EE5080}"/>
                  </a:ext>
                </a:extLst>
              </p:cNvPr>
              <p:cNvSpPr/>
              <p:nvPr/>
            </p:nvSpPr>
            <p:spPr bwMode="auto">
              <a:xfrm rot="5400000">
                <a:off x="12600714" y="21989872"/>
                <a:ext cx="4484091" cy="811630"/>
              </a:xfrm>
              <a:prstGeom prst="round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1" hangingPunct="1"/>
                <a:r>
                  <a:rPr lang="en-US" sz="1200" dirty="0">
                    <a:cs typeface="Calibri" pitchFamily="34" charset="0"/>
                  </a:rPr>
                  <a:t>RPM Sensors</a:t>
                </a:r>
              </a:p>
            </p:txBody>
          </p:sp>
          <p:sp>
            <p:nvSpPr>
              <p:cNvPr id="18" name="Rounded Rectangle 17">
                <a:extLst>
                  <a:ext uri="{FF2B5EF4-FFF2-40B4-BE49-F238E27FC236}">
                    <a16:creationId xmlns:a16="http://schemas.microsoft.com/office/drawing/2014/main" id="{79367C0E-5C2D-6643-A5CF-27BCCE668956}"/>
                  </a:ext>
                </a:extLst>
              </p:cNvPr>
              <p:cNvSpPr/>
              <p:nvPr/>
            </p:nvSpPr>
            <p:spPr bwMode="auto">
              <a:xfrm>
                <a:off x="15974845" y="20157526"/>
                <a:ext cx="4416656" cy="751030"/>
              </a:xfrm>
              <a:prstGeom prst="round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1" hangingPunct="1"/>
                <a:r>
                  <a:rPr lang="en-US" sz="1200" dirty="0">
                    <a:cs typeface="Calibri" pitchFamily="34" charset="0"/>
                  </a:rPr>
                  <a:t>ADC Breakout</a:t>
                </a:r>
              </a:p>
            </p:txBody>
          </p:sp>
          <p:sp>
            <p:nvSpPr>
              <p:cNvPr id="19" name="Rounded Rectangle 18">
                <a:extLst>
                  <a:ext uri="{FF2B5EF4-FFF2-40B4-BE49-F238E27FC236}">
                    <a16:creationId xmlns:a16="http://schemas.microsoft.com/office/drawing/2014/main" id="{25E987E7-2D2B-F243-840E-BF7063A3E58F}"/>
                  </a:ext>
                </a:extLst>
              </p:cNvPr>
              <p:cNvSpPr/>
              <p:nvPr/>
            </p:nvSpPr>
            <p:spPr bwMode="auto">
              <a:xfrm rot="5400000">
                <a:off x="15251257" y="22164272"/>
                <a:ext cx="3215616" cy="1768445"/>
              </a:xfrm>
              <a:prstGeom prst="round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1" hangingPunct="1"/>
                <a:r>
                  <a:rPr lang="en-US" sz="1200" dirty="0">
                    <a:cs typeface="Calibri" pitchFamily="34" charset="0"/>
                  </a:rPr>
                  <a:t>Pressure Transducers</a:t>
                </a:r>
              </a:p>
            </p:txBody>
          </p:sp>
          <p:sp>
            <p:nvSpPr>
              <p:cNvPr id="20" name="Rounded Rectangle 19">
                <a:extLst>
                  <a:ext uri="{FF2B5EF4-FFF2-40B4-BE49-F238E27FC236}">
                    <a16:creationId xmlns:a16="http://schemas.microsoft.com/office/drawing/2014/main" id="{92D86A88-D2A9-3A43-950E-183688256B5E}"/>
                  </a:ext>
                </a:extLst>
              </p:cNvPr>
              <p:cNvSpPr/>
              <p:nvPr/>
            </p:nvSpPr>
            <p:spPr bwMode="auto">
              <a:xfrm>
                <a:off x="11312316" y="20153641"/>
                <a:ext cx="2517682" cy="1962073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1" hangingPunct="1"/>
                <a:r>
                  <a:rPr lang="en-US" sz="1200" dirty="0">
                    <a:cs typeface="Calibri" pitchFamily="34" charset="0"/>
                  </a:rPr>
                  <a:t>ESC</a:t>
                </a:r>
                <a:endParaRPr lang="en-US" dirty="0">
                  <a:cs typeface="Calibri" pitchFamily="34" charset="0"/>
                </a:endParaRPr>
              </a:p>
            </p:txBody>
          </p:sp>
          <p:sp>
            <p:nvSpPr>
              <p:cNvPr id="21" name="Rounded Rectangle 20">
                <a:extLst>
                  <a:ext uri="{FF2B5EF4-FFF2-40B4-BE49-F238E27FC236}">
                    <a16:creationId xmlns:a16="http://schemas.microsoft.com/office/drawing/2014/main" id="{C544084B-E8DB-8443-8979-9CBB29C9DAD6}"/>
                  </a:ext>
                </a:extLst>
              </p:cNvPr>
              <p:cNvSpPr/>
              <p:nvPr/>
            </p:nvSpPr>
            <p:spPr bwMode="auto">
              <a:xfrm>
                <a:off x="11309492" y="22692400"/>
                <a:ext cx="2517681" cy="1962073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1" hangingPunct="1"/>
                <a:r>
                  <a:rPr lang="en-US" sz="1200" dirty="0">
                    <a:cs typeface="Calibri" pitchFamily="34" charset="0"/>
                  </a:rPr>
                  <a:t>Motor Assembly</a:t>
                </a:r>
              </a:p>
            </p:txBody>
          </p:sp>
          <p:sp>
            <p:nvSpPr>
              <p:cNvPr id="22" name="Rounded Rectangle 21">
                <a:extLst>
                  <a:ext uri="{FF2B5EF4-FFF2-40B4-BE49-F238E27FC236}">
                    <a16:creationId xmlns:a16="http://schemas.microsoft.com/office/drawing/2014/main" id="{B4ACF9F4-B195-9343-BB0B-0AF657BC8FD3}"/>
                  </a:ext>
                </a:extLst>
              </p:cNvPr>
              <p:cNvSpPr/>
              <p:nvPr/>
            </p:nvSpPr>
            <p:spPr bwMode="auto">
              <a:xfrm rot="5400000">
                <a:off x="17693604" y="21983182"/>
                <a:ext cx="3215617" cy="2180113"/>
              </a:xfrm>
              <a:prstGeom prst="round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1" hangingPunct="1"/>
                <a:r>
                  <a:rPr lang="en-US" sz="1200" dirty="0">
                    <a:cs typeface="Calibri" pitchFamily="34" charset="0"/>
                  </a:rPr>
                  <a:t>Ultrasound Proximity Sensors</a:t>
                </a:r>
              </a:p>
            </p:txBody>
          </p: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55D531B9-5F97-D640-9960-1A2E815D526B}"/>
                  </a:ext>
                </a:extLst>
              </p:cNvPr>
              <p:cNvCxnSpPr>
                <a:endCxn id="16" idx="0"/>
              </p:cNvCxnSpPr>
              <p:nvPr/>
            </p:nvCxnSpPr>
            <p:spPr bwMode="auto">
              <a:xfrm>
                <a:off x="12582630" y="17017996"/>
                <a:ext cx="0" cy="655971"/>
              </a:xfrm>
              <a:prstGeom prst="straightConnector1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9FD269E5-F16A-2844-A44C-176196F18A25}"/>
                  </a:ext>
                </a:extLst>
              </p:cNvPr>
              <p:cNvCxnSpPr>
                <a:stCxn id="16" idx="2"/>
                <a:endCxn id="20" idx="0"/>
              </p:cNvCxnSpPr>
              <p:nvPr/>
            </p:nvCxnSpPr>
            <p:spPr bwMode="auto">
              <a:xfrm flipH="1">
                <a:off x="12571157" y="19636040"/>
                <a:ext cx="11473" cy="517601"/>
              </a:xfrm>
              <a:prstGeom prst="straightConnector1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9DA0D002-EB7E-AA46-9B79-24ED04B77624}"/>
                  </a:ext>
                </a:extLst>
              </p:cNvPr>
              <p:cNvCxnSpPr>
                <a:stCxn id="21" idx="3"/>
              </p:cNvCxnSpPr>
              <p:nvPr/>
            </p:nvCxnSpPr>
            <p:spPr bwMode="auto">
              <a:xfrm>
                <a:off x="13827173" y="23673437"/>
                <a:ext cx="614400" cy="0"/>
              </a:xfrm>
              <a:prstGeom prst="straightConnector1">
                <a:avLst/>
              </a:prstGeom>
              <a:solidFill>
                <a:schemeClr val="accent1"/>
              </a:solidFill>
              <a:ln w="38100" cap="flat" cmpd="sng" algn="ctr">
                <a:solidFill>
                  <a:srgbClr val="9CD5D7"/>
                </a:solidFill>
                <a:prstDash val="sysDot"/>
                <a:round/>
                <a:headEnd type="triangle" w="sm" len="sm"/>
                <a:tailEnd type="triangl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258C1D73-1FFC-6B47-BEC0-4EA627FA0D06}"/>
                  </a:ext>
                </a:extLst>
              </p:cNvPr>
              <p:cNvCxnSpPr/>
              <p:nvPr/>
            </p:nvCxnSpPr>
            <p:spPr bwMode="auto">
              <a:xfrm flipH="1">
                <a:off x="14845735" y="19638252"/>
                <a:ext cx="11473" cy="517601"/>
              </a:xfrm>
              <a:prstGeom prst="straightConnector1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triangle" w="med" len="med"/>
                <a:tailEnd type="non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9ECCF4C2-7BDB-0640-9CFC-A5BEA671EA9B}"/>
                  </a:ext>
                </a:extLst>
              </p:cNvPr>
              <p:cNvCxnSpPr/>
              <p:nvPr/>
            </p:nvCxnSpPr>
            <p:spPr bwMode="auto">
              <a:xfrm flipH="1">
                <a:off x="18183173" y="19642309"/>
                <a:ext cx="11473" cy="517601"/>
              </a:xfrm>
              <a:prstGeom prst="straightConnector1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triangle" w="med" len="med"/>
                <a:tailEnd type="non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1C36ECF7-60FA-7049-868F-20FFCEE56937}"/>
                  </a:ext>
                </a:extLst>
              </p:cNvPr>
              <p:cNvCxnSpPr/>
              <p:nvPr/>
            </p:nvCxnSpPr>
            <p:spPr bwMode="auto">
              <a:xfrm flipH="1">
                <a:off x="16863230" y="20926514"/>
                <a:ext cx="11473" cy="517601"/>
              </a:xfrm>
              <a:prstGeom prst="straightConnector1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triangle" w="med" len="med"/>
                <a:tailEnd type="non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4B92E568-2087-6741-940E-E7ECA28C455B}"/>
                  </a:ext>
                </a:extLst>
              </p:cNvPr>
              <p:cNvCxnSpPr/>
              <p:nvPr/>
            </p:nvCxnSpPr>
            <p:spPr bwMode="auto">
              <a:xfrm>
                <a:off x="19301412" y="20942427"/>
                <a:ext cx="0" cy="534264"/>
              </a:xfrm>
              <a:prstGeom prst="straightConnector1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triangle" w="med" len="med"/>
                <a:tailEnd type="non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9D17EA7D-A29E-C74D-BBBE-C07C64E3625D}"/>
                  </a:ext>
                </a:extLst>
              </p:cNvPr>
              <p:cNvCxnSpPr>
                <a:cxnSpLocks/>
                <a:stCxn id="14" idx="2"/>
              </p:cNvCxnSpPr>
              <p:nvPr/>
            </p:nvCxnSpPr>
            <p:spPr bwMode="auto">
              <a:xfrm>
                <a:off x="15874870" y="17017996"/>
                <a:ext cx="0" cy="678275"/>
              </a:xfrm>
              <a:prstGeom prst="straightConnector1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triangle" w="med" len="med"/>
                <a:tailEnd type="non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C9C4528E-2881-844C-9AC3-DEEDE09DF0F0}"/>
                  </a:ext>
                </a:extLst>
              </p:cNvPr>
              <p:cNvCxnSpPr/>
              <p:nvPr/>
            </p:nvCxnSpPr>
            <p:spPr bwMode="auto">
              <a:xfrm>
                <a:off x="18967442" y="17017996"/>
                <a:ext cx="0" cy="655829"/>
              </a:xfrm>
              <a:prstGeom prst="straightConnector1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32" name="Rounded Rectangle 31">
                <a:extLst>
                  <a:ext uri="{FF2B5EF4-FFF2-40B4-BE49-F238E27FC236}">
                    <a16:creationId xmlns:a16="http://schemas.microsoft.com/office/drawing/2014/main" id="{839E803A-FE0F-824E-BC70-3B26DDFCF46E}"/>
                  </a:ext>
                </a:extLst>
              </p:cNvPr>
              <p:cNvSpPr/>
              <p:nvPr/>
            </p:nvSpPr>
            <p:spPr bwMode="auto">
              <a:xfrm>
                <a:off x="11350340" y="13915851"/>
                <a:ext cx="9079219" cy="1201814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defTabSz="2951089"/>
                <a:r>
                  <a:rPr lang="en-US" b="1" dirty="0">
                    <a:latin typeface="Arial" charset="0"/>
                  </a:rPr>
                  <a:t>Laptop </a:t>
                </a:r>
                <a:endParaRPr kumimoji="0" lang="en-US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37738C85-C842-2B40-8F5E-FEBD82BD6AF2}"/>
                  </a:ext>
                </a:extLst>
              </p:cNvPr>
              <p:cNvCxnSpPr>
                <a:cxnSpLocks/>
                <a:stCxn id="32" idx="2"/>
                <a:endCxn id="14" idx="0"/>
              </p:cNvCxnSpPr>
              <p:nvPr/>
            </p:nvCxnSpPr>
            <p:spPr bwMode="auto">
              <a:xfrm flipH="1">
                <a:off x="15874870" y="15117666"/>
                <a:ext cx="15079" cy="698515"/>
              </a:xfrm>
              <a:prstGeom prst="straightConnector1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triangle" w="med" len="med"/>
                <a:tailEnd type="non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FDCB6BAC-3242-F44F-AE52-6620E041AEA2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18967442" y="15117666"/>
                <a:ext cx="15079" cy="698515"/>
              </a:xfrm>
              <a:prstGeom prst="straightConnector1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sp>
          <p:nvSpPr>
            <p:cNvPr id="10" name="Left Brace 9">
              <a:extLst>
                <a:ext uri="{FF2B5EF4-FFF2-40B4-BE49-F238E27FC236}">
                  <a16:creationId xmlns:a16="http://schemas.microsoft.com/office/drawing/2014/main" id="{6E2D220C-24E5-6249-8449-88254970977D}"/>
                </a:ext>
              </a:extLst>
            </p:cNvPr>
            <p:cNvSpPr/>
            <p:nvPr/>
          </p:nvSpPr>
          <p:spPr>
            <a:xfrm>
              <a:off x="6652088" y="1155701"/>
              <a:ext cx="421715" cy="4318000"/>
            </a:xfrm>
            <a:prstGeom prst="leftBrac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sz="140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D981946-988E-7C45-BBF5-FC809FF54BD4}"/>
                </a:ext>
              </a:extLst>
            </p:cNvPr>
            <p:cNvSpPr txBox="1"/>
            <p:nvPr/>
          </p:nvSpPr>
          <p:spPr>
            <a:xfrm rot="16200000">
              <a:off x="5758278" y="3127259"/>
              <a:ext cx="1403351" cy="3812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/>
                <a:t>ONBOARD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784879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902BE0-F69D-8E4C-8260-CE2320F85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B680C8-0F35-8541-9532-2665CDD1420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B1420E-D938-D645-814C-8F8EDC5BF25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08EDB9-A4CE-624B-8BA3-7B03FB2829F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A5104C-7157-4B7C-9F73-159016CA68E3}" type="slidenum">
              <a:rPr lang="en-GB" smtClean="0"/>
              <a:pPr>
                <a:defRPr/>
              </a:pPr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7316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Mass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628650" y="1959769"/>
                <a:ext cx="7886700" cy="3263504"/>
              </a:xfrm>
            </p:spPr>
            <p:txBody>
              <a:bodyPr/>
              <a:lstStyle/>
              <a:p>
                <a:pPr marL="85725" indent="0">
                  <a:buNone/>
                </a:pPr>
                <a:r>
                  <a:rPr lang="en-GB" b="1" dirty="0"/>
                  <a:t>Diffusor angle limited by flow separation</a:t>
                </a:r>
              </a:p>
              <a:p>
                <a:pPr marL="85725" indent="0">
                  <a:buNone/>
                </a:pPr>
                <a:endParaRPr lang="en-GB" b="1" dirty="0"/>
              </a:p>
              <a:p>
                <a:pPr marL="85725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3313</m:t>
                      </m:r>
                      <m:sSup>
                        <m:sSupPr>
                          <m:ctrlP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GB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GB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GB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h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GB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𝑑𝑖𝑓𝑓𝑢𝑠𝑒𝑟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5275</m:t>
                          </m:r>
                        </m:sup>
                      </m:sSup>
                    </m:oMath>
                  </m:oMathPara>
                </a14:m>
                <a:endParaRPr lang="en-GB" dirty="0"/>
              </a:p>
              <a:p>
                <a:pPr marL="85725" indent="0">
                  <a:buNone/>
                </a:pPr>
                <a:endParaRPr lang="en-GB" dirty="0"/>
              </a:p>
              <a:p>
                <a:pPr marL="85725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𝑚𝑖𝑛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fName>
                        <m:e>
                          <m:f>
                            <m:f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𝑑𝑖𝑓𝑓𝑢𝑠𝑒𝑟</m:t>
                                  </m:r>
                                </m:sub>
                              </m:sSub>
                            </m:den>
                          </m:f>
                        </m:e>
                      </m:func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fName>
                        <m:e>
                          <m:d>
                            <m:d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𝜎</m:t>
                                          </m:r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.</m:t>
                                          </m:r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3313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f>
                                    <m:f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.</m:t>
                                      </m:r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5275</m:t>
                                      </m:r>
                                    </m:den>
                                  </m:f>
                                </m:sup>
                              </m:sSup>
                            </m:e>
                          </m:d>
                        </m:e>
                      </m:func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28650" y="1959769"/>
                <a:ext cx="7886700" cy="3263504"/>
              </a:xfrm>
              <a:blipFill>
                <a:blip r:embed="rId3"/>
                <a:stretch>
                  <a:fillRect l="-804" t="-2326" b="-217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968900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30591-B1CF-DC4C-8E32-157CD8BD21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D5AF06-9E7C-AE46-9E42-0C2846FC3F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055545-88B8-234D-BCBA-BC1ECFD36E1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3031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4060991-DEC9-4119-B4E0-D7E42DFCA2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961" t="15978" r="25744" b="20262"/>
          <a:stretch/>
        </p:blipFill>
        <p:spPr>
          <a:xfrm>
            <a:off x="2642839" y="2819918"/>
            <a:ext cx="1547304" cy="3456314"/>
          </a:xfrm>
          <a:prstGeom prst="rect">
            <a:avLst/>
          </a:prstGeom>
        </p:spPr>
      </p:pic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38FB9090-66B6-46B2-B115-A21488FBA9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t="11056" r="13981"/>
          <a:stretch/>
        </p:blipFill>
        <p:spPr>
          <a:xfrm>
            <a:off x="327868" y="1621085"/>
            <a:ext cx="2314971" cy="2926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BA27F64-D870-4541-AC78-3C7CBC9AC2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MATLAB Design using SDG Code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75EBD5-42D1-41F4-A640-E4FEAFA0B47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3</a:t>
            </a:fld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09027F8B-05F0-401D-85F7-078C92BD63F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70858599"/>
                  </p:ext>
                </p:extLst>
              </p:nvPr>
            </p:nvGraphicFramePr>
            <p:xfrm>
              <a:off x="4572000" y="2605670"/>
              <a:ext cx="3849128" cy="3718560"/>
            </p:xfrm>
            <a:graphic>
              <a:graphicData uri="http://schemas.openxmlformats.org/drawingml/2006/table">
                <a:tbl>
                  <a:tblPr bandRow="1">
                    <a:tableStyleId>{5C22544A-7EE6-4342-B048-85BDC9FD1C3A}</a:tableStyleId>
                  </a:tblPr>
                  <a:tblGrid>
                    <a:gridCol w="2022630">
                      <a:extLst>
                        <a:ext uri="{9D8B030D-6E8A-4147-A177-3AD203B41FA5}">
                          <a16:colId xmlns:a16="http://schemas.microsoft.com/office/drawing/2014/main" val="2115146737"/>
                        </a:ext>
                      </a:extLst>
                    </a:gridCol>
                    <a:gridCol w="392205">
                      <a:extLst>
                        <a:ext uri="{9D8B030D-6E8A-4147-A177-3AD203B41FA5}">
                          <a16:colId xmlns:a16="http://schemas.microsoft.com/office/drawing/2014/main" val="286052652"/>
                        </a:ext>
                      </a:extLst>
                    </a:gridCol>
                    <a:gridCol w="1434293">
                      <a:extLst>
                        <a:ext uri="{9D8B030D-6E8A-4147-A177-3AD203B41FA5}">
                          <a16:colId xmlns:a16="http://schemas.microsoft.com/office/drawing/2014/main" val="1666562375"/>
                        </a:ext>
                      </a:extLst>
                    </a:gridCol>
                  </a:tblGrid>
                  <a:tr h="37592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900" dirty="0"/>
                            <a:t>Flow coefficient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900" b="0" i="1" baseline="0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oMath>
                            </m:oMathPara>
                          </a14:m>
                          <a:endParaRPr lang="en-GB" sz="19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900" dirty="0"/>
                            <a:t>0.80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0644598"/>
                      </a:ext>
                    </a:extLst>
                  </a:tr>
                  <a:tr h="37592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9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Casing radius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900" i="1" kern="1200" smtClean="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900" kern="1200" smtClean="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GB" sz="1900" kern="1200" smtClean="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9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9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60 mm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85276660"/>
                      </a:ext>
                    </a:extLst>
                  </a:tr>
                  <a:tr h="37592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900" kern="1200" dirty="0" err="1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R_Lean</a:t>
                          </a:r>
                          <a:endParaRPr lang="en-GB" sz="19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9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°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9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20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5972850"/>
                      </a:ext>
                    </a:extLst>
                  </a:tr>
                  <a:tr h="375920">
                    <a:tc>
                      <a:txBody>
                        <a:bodyPr/>
                        <a:lstStyle/>
                        <a:p>
                          <a:pPr marL="0" marR="0" lvl="0" indent="0" algn="r" defTabSz="91437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900" kern="1200" dirty="0" err="1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R_Sweep</a:t>
                          </a:r>
                          <a:endParaRPr lang="en-GB" sz="19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37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9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°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37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9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43928463"/>
                      </a:ext>
                    </a:extLst>
                  </a:tr>
                  <a:tr h="375920">
                    <a:tc>
                      <a:txBody>
                        <a:bodyPr/>
                        <a:lstStyle/>
                        <a:p>
                          <a:pPr marL="0" marR="0" lvl="0" indent="0" algn="r" defTabSz="91437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9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Area ratio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37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900" kern="1200" smtClean="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𝜎</m:t>
                                </m:r>
                              </m:oMath>
                            </m:oMathPara>
                          </a14:m>
                          <a:endParaRPr lang="en-GB" sz="19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37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9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1.1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54105552"/>
                      </a:ext>
                    </a:extLst>
                  </a:tr>
                  <a:tr h="37592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9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Thrust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900" i="1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9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 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13088214"/>
                      </a:ext>
                    </a:extLst>
                  </a:tr>
                  <a:tr h="375920">
                    <a:tc>
                      <a:txBody>
                        <a:bodyPr/>
                        <a:lstStyle/>
                        <a:p>
                          <a:pPr marL="0" marR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GB" sz="1900" dirty="0">
                              <a:solidFill>
                                <a:srgbClr val="00B050"/>
                              </a:solidFill>
                            </a:rPr>
                            <a:t>Stage loading (</a:t>
                          </a:r>
                          <a:r>
                            <a:rPr lang="en-GB" sz="1900" dirty="0" err="1">
                              <a:solidFill>
                                <a:srgbClr val="00B050"/>
                              </a:solidFill>
                            </a:rPr>
                            <a:t>tt</a:t>
                          </a:r>
                          <a:r>
                            <a:rPr lang="en-GB" sz="1900" dirty="0">
                              <a:solidFill>
                                <a:srgbClr val="00B050"/>
                              </a:solidFill>
                            </a:rPr>
                            <a:t>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9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𝜓</m:t>
                                </m:r>
                              </m:oMath>
                            </m:oMathPara>
                          </a14:m>
                          <a:endParaRPr lang="en-GB" sz="19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900" dirty="0">
                              <a:solidFill>
                                <a:srgbClr val="00B050"/>
                              </a:solidFill>
                            </a:rPr>
                            <a:t>0.265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60392035"/>
                      </a:ext>
                    </a:extLst>
                  </a:tr>
                  <a:tr h="37592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900" dirty="0">
                              <a:solidFill>
                                <a:srgbClr val="00B050"/>
                              </a:solidFill>
                            </a:rPr>
                            <a:t>Fan speed</a:t>
                          </a:r>
                          <a:r>
                            <a:rPr lang="en-GB" sz="1900" baseline="0" dirty="0">
                              <a:solidFill>
                                <a:srgbClr val="00B050"/>
                              </a:solidFill>
                            </a:rPr>
                            <a:t> </a:t>
                          </a:r>
                          <a:endParaRPr lang="en-GB" sz="19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GB" sz="1900" b="0" i="0" baseline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Ω</m:t>
                                </m:r>
                              </m:oMath>
                            </m:oMathPara>
                          </a14:m>
                          <a:endParaRPr lang="en-GB" sz="19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900" dirty="0">
                              <a:solidFill>
                                <a:srgbClr val="00B050"/>
                              </a:solidFill>
                            </a:rPr>
                            <a:t>7977 RPM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6182395"/>
                      </a:ext>
                    </a:extLst>
                  </a:tr>
                  <a:tr h="37592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900" dirty="0">
                              <a:solidFill>
                                <a:srgbClr val="00B050"/>
                              </a:solidFill>
                            </a:rPr>
                            <a:t>Blades [R,S]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endParaRPr lang="en-GB" sz="19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900" dirty="0">
                              <a:solidFill>
                                <a:srgbClr val="00B050"/>
                              </a:solidFill>
                            </a:rPr>
                            <a:t>[11,10]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7048686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09027F8B-05F0-401D-85F7-078C92BD63F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70858599"/>
                  </p:ext>
                </p:extLst>
              </p:nvPr>
            </p:nvGraphicFramePr>
            <p:xfrm>
              <a:off x="4572000" y="2605670"/>
              <a:ext cx="3849128" cy="3718560"/>
            </p:xfrm>
            <a:graphic>
              <a:graphicData uri="http://schemas.openxmlformats.org/drawingml/2006/table">
                <a:tbl>
                  <a:tblPr bandRow="1">
                    <a:tableStyleId>{5C22544A-7EE6-4342-B048-85BDC9FD1C3A}</a:tableStyleId>
                  </a:tblPr>
                  <a:tblGrid>
                    <a:gridCol w="2022630">
                      <a:extLst>
                        <a:ext uri="{9D8B030D-6E8A-4147-A177-3AD203B41FA5}">
                          <a16:colId xmlns:a16="http://schemas.microsoft.com/office/drawing/2014/main" val="2115146737"/>
                        </a:ext>
                      </a:extLst>
                    </a:gridCol>
                    <a:gridCol w="392205">
                      <a:extLst>
                        <a:ext uri="{9D8B030D-6E8A-4147-A177-3AD203B41FA5}">
                          <a16:colId xmlns:a16="http://schemas.microsoft.com/office/drawing/2014/main" val="286052652"/>
                        </a:ext>
                      </a:extLst>
                    </a:gridCol>
                    <a:gridCol w="1434293">
                      <a:extLst>
                        <a:ext uri="{9D8B030D-6E8A-4147-A177-3AD203B41FA5}">
                          <a16:colId xmlns:a16="http://schemas.microsoft.com/office/drawing/2014/main" val="1666562375"/>
                        </a:ext>
                      </a:extLst>
                    </a:gridCol>
                  </a:tblGrid>
                  <a:tr h="38100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900" dirty="0"/>
                            <a:t>Flow coefficient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521875" t="-9524" r="-371875" b="-8952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900" dirty="0"/>
                            <a:t>0.80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0644598"/>
                      </a:ext>
                    </a:extLst>
                  </a:tr>
                  <a:tr h="38100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9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Casing radius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521875" t="-111290" r="-371875" b="-8096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9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60 mm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85276660"/>
                      </a:ext>
                    </a:extLst>
                  </a:tr>
                  <a:tr h="38100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900" kern="1200" dirty="0" err="1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R_Lean</a:t>
                          </a:r>
                          <a:endParaRPr lang="en-GB" sz="19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9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°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9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20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5972850"/>
                      </a:ext>
                    </a:extLst>
                  </a:tr>
                  <a:tr h="381000">
                    <a:tc>
                      <a:txBody>
                        <a:bodyPr/>
                        <a:lstStyle/>
                        <a:p>
                          <a:pPr marL="0" marR="0" lvl="0" indent="0" algn="r" defTabSz="91437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900" kern="1200" dirty="0" err="1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R_Sweep</a:t>
                          </a:r>
                          <a:endParaRPr lang="en-GB" sz="19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37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9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°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37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9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43928463"/>
                      </a:ext>
                    </a:extLst>
                  </a:tr>
                  <a:tr h="381000">
                    <a:tc>
                      <a:txBody>
                        <a:bodyPr/>
                        <a:lstStyle/>
                        <a:p>
                          <a:pPr marL="0" marR="0" lvl="0" indent="0" algn="r" defTabSz="91437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9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Area ratio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521875" t="-406349" r="-371875" b="-4984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37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9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1.1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54105552"/>
                      </a:ext>
                    </a:extLst>
                  </a:tr>
                  <a:tr h="38100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9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Thrust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900" i="1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9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 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13088214"/>
                      </a:ext>
                    </a:extLst>
                  </a:tr>
                  <a:tr h="670560">
                    <a:tc>
                      <a:txBody>
                        <a:bodyPr/>
                        <a:lstStyle/>
                        <a:p>
                          <a:pPr marL="0" marR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GB" sz="1900" dirty="0">
                              <a:solidFill>
                                <a:srgbClr val="00B050"/>
                              </a:solidFill>
                            </a:rPr>
                            <a:t>Stage loading (</a:t>
                          </a:r>
                          <a:r>
                            <a:rPr lang="en-GB" sz="1900" dirty="0" err="1">
                              <a:solidFill>
                                <a:srgbClr val="00B050"/>
                              </a:solidFill>
                            </a:rPr>
                            <a:t>tt</a:t>
                          </a:r>
                          <a:r>
                            <a:rPr lang="en-GB" sz="1900" dirty="0">
                              <a:solidFill>
                                <a:srgbClr val="00B050"/>
                              </a:solidFill>
                            </a:rPr>
                            <a:t>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521875" t="-347273" r="-371875" b="-1281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900" dirty="0">
                              <a:solidFill>
                                <a:srgbClr val="00B050"/>
                              </a:solidFill>
                            </a:rPr>
                            <a:t>0.265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60392035"/>
                      </a:ext>
                    </a:extLst>
                  </a:tr>
                  <a:tr h="38100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900" dirty="0">
                              <a:solidFill>
                                <a:srgbClr val="00B050"/>
                              </a:solidFill>
                            </a:rPr>
                            <a:t>Fan speed</a:t>
                          </a:r>
                          <a:r>
                            <a:rPr lang="en-GB" sz="1900" baseline="0" dirty="0">
                              <a:solidFill>
                                <a:srgbClr val="00B050"/>
                              </a:solidFill>
                            </a:rPr>
                            <a:t> </a:t>
                          </a:r>
                          <a:endParaRPr lang="en-GB" sz="19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521875" t="-793548" r="-371875" b="-12741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900" dirty="0">
                              <a:solidFill>
                                <a:srgbClr val="00B050"/>
                              </a:solidFill>
                            </a:rPr>
                            <a:t>7977 RPM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6182395"/>
                      </a:ext>
                    </a:extLst>
                  </a:tr>
                  <a:tr h="38100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900" dirty="0">
                              <a:solidFill>
                                <a:srgbClr val="00B050"/>
                              </a:solidFill>
                            </a:rPr>
                            <a:t>Blades [R,S]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endParaRPr lang="en-GB" sz="19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900" dirty="0">
                              <a:solidFill>
                                <a:srgbClr val="00B050"/>
                              </a:solidFill>
                            </a:rPr>
                            <a:t>[11,10]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7048686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B47B51F7-89E6-48B3-92BC-9521BE9B62D7}"/>
              </a:ext>
            </a:extLst>
          </p:cNvPr>
          <p:cNvSpPr txBox="1"/>
          <p:nvPr/>
        </p:nvSpPr>
        <p:spPr>
          <a:xfrm>
            <a:off x="5191871" y="1621085"/>
            <a:ext cx="26093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Inputs</a:t>
            </a:r>
          </a:p>
          <a:p>
            <a:r>
              <a:rPr lang="en-GB" dirty="0">
                <a:solidFill>
                  <a:srgbClr val="00B050"/>
                </a:solidFill>
              </a:rPr>
              <a:t>Outputs</a:t>
            </a:r>
          </a:p>
        </p:txBody>
      </p:sp>
    </p:spTree>
    <p:extLst>
      <p:ext uri="{BB962C8B-B14F-4D97-AF65-F5344CB8AC3E}">
        <p14:creationId xmlns:p14="http://schemas.microsoft.com/office/powerpoint/2010/main" val="10723309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F343A-3E87-431D-B0F0-A772B3BB34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Performance Overview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42D968-2F4A-4ED8-A3F6-F1EFDFCA049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4</a:t>
            </a:fld>
            <a:endParaRPr lang="en-GB"/>
          </a:p>
        </p:txBody>
      </p:sp>
      <p:pic>
        <p:nvPicPr>
          <p:cNvPr id="9" name="Content Placeholder 8" descr="Diagram&#10;&#10;Description automatically generated">
            <a:extLst>
              <a:ext uri="{FF2B5EF4-FFF2-40B4-BE49-F238E27FC236}">
                <a16:creationId xmlns:a16="http://schemas.microsoft.com/office/drawing/2014/main" id="{363B326D-5B68-40D0-B1CD-94F2A7F7FC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76"/>
          <a:stretch/>
        </p:blipFill>
        <p:spPr>
          <a:xfrm>
            <a:off x="141173" y="1534339"/>
            <a:ext cx="8861654" cy="4917262"/>
          </a:xfrm>
        </p:spPr>
      </p:pic>
    </p:spTree>
    <p:extLst>
      <p:ext uri="{BB962C8B-B14F-4D97-AF65-F5344CB8AC3E}">
        <p14:creationId xmlns:p14="http://schemas.microsoft.com/office/powerpoint/2010/main" val="23834442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32AAEF-F4D7-4A03-BD39-59D4F4A69B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Adding Sweep and Lean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Content Placeholder 8">
                <a:extLst>
                  <a:ext uri="{FF2B5EF4-FFF2-40B4-BE49-F238E27FC236}">
                    <a16:creationId xmlns:a16="http://schemas.microsoft.com/office/drawing/2014/main" id="{3069B10F-6051-4B16-B261-C69EEA54A11B}"/>
                  </a:ext>
                </a:extLst>
              </p:cNvPr>
              <p:cNvGraphicFramePr>
                <a:graphicFrameLocks noGrp="1" noChangeAspect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459021610"/>
                  </p:ext>
                </p:extLst>
              </p:nvPr>
            </p:nvGraphicFramePr>
            <p:xfrm>
              <a:off x="4456007" y="2437738"/>
              <a:ext cx="3406881" cy="2549367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406881" cy="2549367"/>
                    </a:xfrm>
                    <a:prstGeom prst="rect">
                      <a:avLst/>
                    </a:prstGeom>
                  </am3d:spPr>
                  <am3d:camera>
                    <am3d:pos x="0" y="0" z="5201350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4859" d="1000000"/>
                    <am3d:preTrans dx="-35695886" dy="-18371144" dz="-3205960"/>
                    <am3d:scale>
                      <am3d:sx n="1000000" d="1000000"/>
                      <am3d:sy n="1000000" d="1000000"/>
                      <am3d:sz n="1000000" d="1000000"/>
                    </am3d:scale>
                    <am3d:rot ax="-6192375" ay="-4840298" az="6202527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774080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Content Placeholder 8">
                <a:extLst>
                  <a:ext uri="{FF2B5EF4-FFF2-40B4-BE49-F238E27FC236}">
                    <a16:creationId xmlns:a16="http://schemas.microsoft.com/office/drawing/2014/main" id="{3069B10F-6051-4B16-B261-C69EEA54A11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456007" y="2437738"/>
                <a:ext cx="3406881" cy="2549367"/>
              </a:xfrm>
              <a:prstGeom prst="rect">
                <a:avLst/>
              </a:prstGeom>
            </p:spPr>
          </p:pic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F79B69-4ACB-4920-90F4-214BC57AF8D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5</a:t>
            </a:fld>
            <a:endParaRPr lang="en-GB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A007BDE-05A8-443A-A1D0-2CF90CDD407F}"/>
              </a:ext>
            </a:extLst>
          </p:cNvPr>
          <p:cNvSpPr/>
          <p:nvPr/>
        </p:nvSpPr>
        <p:spPr bwMode="auto">
          <a:xfrm>
            <a:off x="1165119" y="2044784"/>
            <a:ext cx="2737808" cy="1061453"/>
          </a:xfrm>
          <a:prstGeom prst="round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b="1" dirty="0"/>
              <a:t>Sweep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Parab</a:t>
            </a:r>
            <a:r>
              <a:rPr lang="en-GB" dirty="0"/>
              <a:t>olic, quadratic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4</a:t>
            </a:r>
            <a:r>
              <a:rPr kumimoji="0" lang="en-GB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°</a:t>
            </a:r>
            <a:endParaRPr kumimoji="0" lang="en-GB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8D5370D-22C0-43B0-ADE0-9089456DB3B2}"/>
              </a:ext>
            </a:extLst>
          </p:cNvPr>
          <p:cNvSpPr/>
          <p:nvPr/>
        </p:nvSpPr>
        <p:spPr bwMode="auto">
          <a:xfrm>
            <a:off x="1165119" y="3267242"/>
            <a:ext cx="2737808" cy="1061453"/>
          </a:xfrm>
          <a:prstGeom prst="round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b="1" dirty="0"/>
              <a:t>Lean 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Parab</a:t>
            </a:r>
            <a:r>
              <a:rPr lang="en-GB" dirty="0"/>
              <a:t>olic, quartic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20</a:t>
            </a:r>
            <a:r>
              <a:rPr kumimoji="0" lang="en-GB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°</a:t>
            </a:r>
            <a:endParaRPr kumimoji="0" lang="en-GB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5B3985D-BE85-4E12-AF5D-6457700D4997}"/>
              </a:ext>
            </a:extLst>
          </p:cNvPr>
          <p:cNvSpPr txBox="1"/>
          <p:nvPr/>
        </p:nvSpPr>
        <p:spPr>
          <a:xfrm>
            <a:off x="5168774" y="5176235"/>
            <a:ext cx="2932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Radial view from annulus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D398A3B-6B2C-48D0-AC42-B1ECF7668A25}"/>
              </a:ext>
            </a:extLst>
          </p:cNvPr>
          <p:cNvCxnSpPr>
            <a:cxnSpLocks/>
          </p:cNvCxnSpPr>
          <p:nvPr/>
        </p:nvCxnSpPr>
        <p:spPr bwMode="auto">
          <a:xfrm>
            <a:off x="6635159" y="3700336"/>
            <a:ext cx="1273936" cy="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6776CC1F-E8A1-4E06-9128-79D1600170CC}"/>
              </a:ext>
            </a:extLst>
          </p:cNvPr>
          <p:cNvSpPr txBox="1"/>
          <p:nvPr/>
        </p:nvSpPr>
        <p:spPr>
          <a:xfrm>
            <a:off x="6876350" y="3236439"/>
            <a:ext cx="791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U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5950556-E2AF-4E08-A8E5-8F0923852676}"/>
              </a:ext>
            </a:extLst>
          </p:cNvPr>
          <p:cNvSpPr txBox="1"/>
          <p:nvPr/>
        </p:nvSpPr>
        <p:spPr>
          <a:xfrm>
            <a:off x="830582" y="5176235"/>
            <a:ext cx="34068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Suitable values chosen from Taylor &amp; Miller (2015)</a:t>
            </a:r>
          </a:p>
        </p:txBody>
      </p:sp>
    </p:spTree>
    <p:extLst>
      <p:ext uri="{BB962C8B-B14F-4D97-AF65-F5344CB8AC3E}">
        <p14:creationId xmlns:p14="http://schemas.microsoft.com/office/powerpoint/2010/main" val="2471139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128" accel="10000" decel="1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1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E873B-B7BF-4E04-B9C1-1E3E48977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Finalised Rotor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CBF1D1-CF55-45C0-88E4-9765EF0BFC9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6</a:t>
            </a:fld>
            <a:endParaRPr lang="en-GB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Content Placeholder 8">
                <a:extLst>
                  <a:ext uri="{FF2B5EF4-FFF2-40B4-BE49-F238E27FC236}">
                    <a16:creationId xmlns:a16="http://schemas.microsoft.com/office/drawing/2014/main" id="{08F30AAC-3182-43AA-9BAF-40C7CD5D5F49}"/>
                  </a:ext>
                </a:extLst>
              </p:cNvPr>
              <p:cNvGraphicFramePr>
                <a:graphicFrameLocks noGrp="1" noChangeAspect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802847091"/>
                  </p:ext>
                </p:extLst>
              </p:nvPr>
            </p:nvGraphicFramePr>
            <p:xfrm>
              <a:off x="1439808" y="785169"/>
              <a:ext cx="6264381" cy="5198103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6264381" cy="5198103"/>
                    </a:xfrm>
                    <a:prstGeom prst="rect">
                      <a:avLst/>
                    </a:prstGeom>
                  </am3d:spPr>
                  <am3d:camera>
                    <am3d:pos x="0" y="0" z="6813550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185" d="1000000"/>
                    <am3d:preTrans dx="0" dy="-3026110" dz="1"/>
                    <am3d:scale>
                      <am3d:sx n="1000000" d="1000000"/>
                      <am3d:sy n="1000000" d="1000000"/>
                      <am3d:sz n="1000000" d="1000000"/>
                    </am3d:scale>
                    <am3d:rot ax="-8645606" ay="-3028908" az="-1751212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942513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Content Placeholder 8">
                <a:extLst>
                  <a:ext uri="{FF2B5EF4-FFF2-40B4-BE49-F238E27FC236}">
                    <a16:creationId xmlns:a16="http://schemas.microsoft.com/office/drawing/2014/main" id="{08F30AAC-3182-43AA-9BAF-40C7CD5D5F4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39808" y="785169"/>
                <a:ext cx="6264381" cy="519810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2273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128" accel="10000" decel="1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15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1F081-EFD5-4A1B-9846-03B663858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MATLAB to .</a:t>
            </a:r>
            <a:r>
              <a:rPr lang="en-GB" dirty="0" err="1"/>
              <a:t>stl</a:t>
            </a:r>
            <a:r>
              <a:rPr lang="en-GB" dirty="0"/>
              <a:t> for 3D Printer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79AADBC8-B720-4760-A8E1-F97CDDC96DF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57502695"/>
              </p:ext>
            </p:extLst>
          </p:nvPr>
        </p:nvGraphicFramePr>
        <p:xfrm>
          <a:off x="384175" y="1708150"/>
          <a:ext cx="8374063" cy="40671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11D56C-27F6-43CF-AED0-58B68950F75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07196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83552-990E-4F44-989E-1AB8B1FC2E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Week 3 Plans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5F496D-E95F-43F0-A146-1A2697E8D3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Tweak design if necessary</a:t>
            </a:r>
          </a:p>
          <a:p>
            <a:r>
              <a:rPr lang="en-GB" dirty="0"/>
              <a:t>Print 4x rotors</a:t>
            </a:r>
          </a:p>
          <a:p>
            <a:pPr lvl="1"/>
            <a:r>
              <a:rPr lang="en-GB" dirty="0"/>
              <a:t>Check whether stators, shrouds etc also need printing</a:t>
            </a:r>
          </a:p>
          <a:p>
            <a:r>
              <a:rPr lang="en-GB" dirty="0"/>
              <a:t>Continue exploring literature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6FA3F6-0D41-4BD8-98E4-57AAB14B605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2687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1" name="Title 1"/>
          <p:cNvSpPr txBox="1">
            <a:spLocks/>
          </p:cNvSpPr>
          <p:nvPr/>
        </p:nvSpPr>
        <p:spPr bwMode="auto">
          <a:xfrm>
            <a:off x="384175" y="403543"/>
            <a:ext cx="8640484" cy="423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/>
            <a:r>
              <a:rPr lang="en-GB" sz="2200" b="1" dirty="0">
                <a:solidFill>
                  <a:schemeClr val="tx2"/>
                </a:solidFill>
              </a:rPr>
              <a:t>The Take-Off of e-VTOL</a:t>
            </a:r>
          </a:p>
        </p:txBody>
      </p:sp>
      <p:sp>
        <p:nvSpPr>
          <p:cNvPr id="30" name="Rectangle 3">
            <a:extLst>
              <a:ext uri="{FF2B5EF4-FFF2-40B4-BE49-F238E27FC236}">
                <a16:creationId xmlns:a16="http://schemas.microsoft.com/office/drawing/2014/main" id="{1501C449-9428-4278-B178-E9833CED6387}"/>
              </a:ext>
            </a:extLst>
          </p:cNvPr>
          <p:cNvSpPr txBox="1">
            <a:spLocks noChangeArrowheads="1"/>
          </p:cNvSpPr>
          <p:nvPr/>
        </p:nvSpPr>
        <p:spPr>
          <a:xfrm>
            <a:off x="1291920" y="5072034"/>
            <a:ext cx="2731440" cy="1333521"/>
          </a:xfrm>
          <a:prstGeom prst="rect">
            <a:avLst/>
          </a:prstGeom>
        </p:spPr>
        <p:txBody>
          <a:bodyPr anchor="t"/>
          <a:lstStyle>
            <a:lvl1pPr marL="269875" indent="-269875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266700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2pPr>
            <a:lvl3pPr marL="809625" indent="-269875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079500" indent="-268288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4pPr>
            <a:lvl5pPr marL="1350963" indent="-269875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5pPr>
            <a:lvl6pPr marL="1808163" indent="-269875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2265363" indent="-269875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2722563" indent="-269875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3179763" indent="-269875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spcAft>
                <a:spcPts val="600"/>
              </a:spcAft>
              <a:buNone/>
            </a:pPr>
            <a:r>
              <a:rPr lang="en-US" b="1" dirty="0"/>
              <a:t>Ducted Fans</a:t>
            </a:r>
          </a:p>
          <a:p>
            <a:pPr>
              <a:spcAft>
                <a:spcPts val="600"/>
              </a:spcAft>
            </a:pPr>
            <a:r>
              <a:rPr lang="en-US" dirty="0"/>
              <a:t>Higher thrust</a:t>
            </a:r>
          </a:p>
          <a:p>
            <a:pPr>
              <a:spcAft>
                <a:spcPts val="600"/>
              </a:spcAft>
            </a:pPr>
            <a:r>
              <a:rPr lang="en-US" dirty="0"/>
              <a:t>Less Noise</a:t>
            </a:r>
          </a:p>
          <a:p>
            <a:pPr>
              <a:spcAft>
                <a:spcPts val="600"/>
              </a:spcAft>
            </a:pPr>
            <a:r>
              <a:rPr lang="en-US" dirty="0"/>
              <a:t>Contained (Safer)</a:t>
            </a:r>
          </a:p>
          <a:p>
            <a:pPr lvl="1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BF815B8-2D4A-4253-9F2E-A45356D9F663}" type="slidenum">
              <a:rPr lang="en-GB" smtClean="0"/>
              <a:pPr>
                <a:defRPr/>
              </a:pPr>
              <a:t>9</a:t>
            </a:fld>
            <a:endParaRPr lang="en-GB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75DC73C-424D-4331-BABC-F64EB18E1D9A}"/>
              </a:ext>
            </a:extLst>
          </p:cNvPr>
          <p:cNvSpPr/>
          <p:nvPr/>
        </p:nvSpPr>
        <p:spPr bwMode="auto">
          <a:xfrm>
            <a:off x="6577966" y="2094745"/>
            <a:ext cx="370391" cy="1099595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defTabSz="914377"/>
            <a:endParaRPr lang="en-GB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09D1AE7-F926-694D-9375-E3700B8C175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1680" y="3067487"/>
            <a:ext cx="3147305" cy="177184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E75A1A6-06E2-884C-B5C7-F09ADDF5B7A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0500" y="3067487"/>
            <a:ext cx="3147305" cy="177184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644BC00-31A0-E04C-B014-E6DABD3ECD7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197" y="1666487"/>
            <a:ext cx="3149952" cy="177184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F5C9441-A73C-AB4A-92A1-C10BE55F2F7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7665" y="1687920"/>
            <a:ext cx="3147305" cy="1771848"/>
          </a:xfrm>
          <a:prstGeom prst="rect">
            <a:avLst/>
          </a:prstGeom>
        </p:spPr>
      </p:pic>
      <p:sp>
        <p:nvSpPr>
          <p:cNvPr id="22" name="Rectangle 3">
            <a:extLst>
              <a:ext uri="{FF2B5EF4-FFF2-40B4-BE49-F238E27FC236}">
                <a16:creationId xmlns:a16="http://schemas.microsoft.com/office/drawing/2014/main" id="{04881E15-AFFC-0B40-9E04-3CA41FED6A9F}"/>
              </a:ext>
            </a:extLst>
          </p:cNvPr>
          <p:cNvSpPr txBox="1">
            <a:spLocks noChangeArrowheads="1"/>
          </p:cNvSpPr>
          <p:nvPr/>
        </p:nvSpPr>
        <p:spPr>
          <a:xfrm>
            <a:off x="4087764" y="5320806"/>
            <a:ext cx="1233304" cy="1018853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>
            <a:lvl1pPr marL="269875" indent="-269875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266700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2pPr>
            <a:lvl3pPr marL="809625" indent="-269875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079500" indent="-268288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4pPr>
            <a:lvl5pPr marL="1350963" indent="-269875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5pPr>
            <a:lvl6pPr marL="1808163" indent="-269875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2265363" indent="-269875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2722563" indent="-269875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3179763" indent="-269875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spcAft>
                <a:spcPts val="600"/>
              </a:spcAft>
              <a:buNone/>
            </a:pPr>
            <a:r>
              <a:rPr lang="en-US" dirty="0"/>
              <a:t>BUT</a:t>
            </a:r>
          </a:p>
        </p:txBody>
      </p:sp>
      <p:sp>
        <p:nvSpPr>
          <p:cNvPr id="23" name="Rectangle 3">
            <a:extLst>
              <a:ext uri="{FF2B5EF4-FFF2-40B4-BE49-F238E27FC236}">
                <a16:creationId xmlns:a16="http://schemas.microsoft.com/office/drawing/2014/main" id="{FCA4F934-BA62-6646-8A95-03DE99E94AAE}"/>
              </a:ext>
            </a:extLst>
          </p:cNvPr>
          <p:cNvSpPr txBox="1">
            <a:spLocks noChangeArrowheads="1"/>
          </p:cNvSpPr>
          <p:nvPr/>
        </p:nvSpPr>
        <p:spPr>
          <a:xfrm>
            <a:off x="5482587" y="5163473"/>
            <a:ext cx="2731440" cy="1333521"/>
          </a:xfrm>
          <a:prstGeom prst="rect">
            <a:avLst/>
          </a:prstGeom>
        </p:spPr>
        <p:txBody>
          <a:bodyPr anchor="ctr"/>
          <a:lstStyle>
            <a:lvl1pPr marL="269875" indent="-269875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266700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2pPr>
            <a:lvl3pPr marL="809625" indent="-269875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079500" indent="-268288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4pPr>
            <a:lvl5pPr marL="1350963" indent="-269875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5pPr>
            <a:lvl6pPr marL="1808163" indent="-269875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2265363" indent="-269875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2722563" indent="-269875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3179763" indent="-269875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spcAft>
                <a:spcPts val="600"/>
              </a:spcAft>
              <a:buNone/>
            </a:pPr>
            <a:r>
              <a:rPr lang="en-US" dirty="0"/>
              <a:t>Do they work at a </a:t>
            </a:r>
            <a:r>
              <a:rPr lang="en-US" b="1" dirty="0"/>
              <a:t>SYSTEM</a:t>
            </a:r>
            <a:r>
              <a:rPr lang="en-US" dirty="0"/>
              <a:t> level?</a:t>
            </a:r>
          </a:p>
        </p:txBody>
      </p:sp>
    </p:spTree>
    <p:extLst>
      <p:ext uri="{BB962C8B-B14F-4D97-AF65-F5344CB8AC3E}">
        <p14:creationId xmlns:p14="http://schemas.microsoft.com/office/powerpoint/2010/main" val="2233873973"/>
      </p:ext>
    </p:extLst>
  </p:cSld>
  <p:clrMapOvr>
    <a:masterClrMapping/>
  </p:clrMapOvr>
</p:sld>
</file>

<file path=ppt/theme/theme1.xml><?xml version="1.0" encoding="utf-8"?>
<a:theme xmlns:a="http://schemas.openxmlformats.org/drawingml/2006/main" name="blank">
  <a:themeElements>
    <a:clrScheme name="blank 1">
      <a:dk1>
        <a:srgbClr val="003E72"/>
      </a:dk1>
      <a:lt1>
        <a:srgbClr val="FFFFFF"/>
      </a:lt1>
      <a:dk2>
        <a:srgbClr val="FFFFFF"/>
      </a:dk2>
      <a:lt2>
        <a:srgbClr val="00B3BE"/>
      </a:lt2>
      <a:accent1>
        <a:srgbClr val="0073CF"/>
      </a:accent1>
      <a:accent2>
        <a:srgbClr val="E37222"/>
      </a:accent2>
      <a:accent3>
        <a:srgbClr val="FFFFFF"/>
      </a:accent3>
      <a:accent4>
        <a:srgbClr val="003460"/>
      </a:accent4>
      <a:accent5>
        <a:srgbClr val="AABCE4"/>
      </a:accent5>
      <a:accent6>
        <a:srgbClr val="CE671E"/>
      </a:accent6>
      <a:hlink>
        <a:srgbClr val="58A618"/>
      </a:hlink>
      <a:folHlink>
        <a:srgbClr val="8E258D"/>
      </a:folHlink>
    </a:clrScheme>
    <a:fontScheme name="blank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rgbClr val="808080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noFill/>
        <a:ln w="9525" cap="flat" cmpd="sng" algn="ctr">
          <a:solidFill>
            <a:srgbClr val="808080"/>
          </a:solidFill>
          <a:prstDash val="solid"/>
          <a:round/>
          <a:headEnd type="none" w="med" len="med"/>
          <a:tailEnd type="none"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</a:lnDef>
  </a:objectDefaults>
  <a:extraClrSchemeLst>
    <a:extraClrScheme>
      <a:clrScheme name="blank 1">
        <a:dk1>
          <a:srgbClr val="003E72"/>
        </a:dk1>
        <a:lt1>
          <a:srgbClr val="FFFFFF"/>
        </a:lt1>
        <a:dk2>
          <a:srgbClr val="FFFFFF"/>
        </a:dk2>
        <a:lt2>
          <a:srgbClr val="00B3BE"/>
        </a:lt2>
        <a:accent1>
          <a:srgbClr val="0073CF"/>
        </a:accent1>
        <a:accent2>
          <a:srgbClr val="E37222"/>
        </a:accent2>
        <a:accent3>
          <a:srgbClr val="FFFFFF"/>
        </a:accent3>
        <a:accent4>
          <a:srgbClr val="003460"/>
        </a:accent4>
        <a:accent5>
          <a:srgbClr val="AABCE4"/>
        </a:accent5>
        <a:accent6>
          <a:srgbClr val="CE671E"/>
        </a:accent6>
        <a:hlink>
          <a:srgbClr val="58A618"/>
        </a:hlink>
        <a:folHlink>
          <a:srgbClr val="8E258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3E72"/>
        </a:dk1>
        <a:lt1>
          <a:srgbClr val="FFFFFF"/>
        </a:lt1>
        <a:dk2>
          <a:srgbClr val="FFFFFF"/>
        </a:dk2>
        <a:lt2>
          <a:srgbClr val="83AFB4"/>
        </a:lt2>
        <a:accent1>
          <a:srgbClr val="6AADE4"/>
        </a:accent1>
        <a:accent2>
          <a:srgbClr val="EFBD47"/>
        </a:accent2>
        <a:accent3>
          <a:srgbClr val="FFFFFF"/>
        </a:accent3>
        <a:accent4>
          <a:srgbClr val="003460"/>
        </a:accent4>
        <a:accent5>
          <a:srgbClr val="B9D3EF"/>
        </a:accent5>
        <a:accent6>
          <a:srgbClr val="D9AB3F"/>
        </a:accent6>
        <a:hlink>
          <a:srgbClr val="A8B400"/>
        </a:hlink>
        <a:folHlink>
          <a:srgbClr val="6A406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3E72"/>
        </a:dk1>
        <a:lt1>
          <a:srgbClr val="FFFFFF"/>
        </a:lt1>
        <a:dk2>
          <a:srgbClr val="FFFFFF"/>
        </a:dk2>
        <a:lt2>
          <a:srgbClr val="156570"/>
        </a:lt2>
        <a:accent1>
          <a:srgbClr val="003E72"/>
        </a:accent1>
        <a:accent2>
          <a:srgbClr val="C84E00"/>
        </a:accent2>
        <a:accent3>
          <a:srgbClr val="FFFFFF"/>
        </a:accent3>
        <a:accent4>
          <a:srgbClr val="003460"/>
        </a:accent4>
        <a:accent5>
          <a:srgbClr val="AAAFBC"/>
        </a:accent5>
        <a:accent6>
          <a:srgbClr val="B54600"/>
        </a:accent6>
        <a:hlink>
          <a:srgbClr val="435125"/>
        </a:hlink>
        <a:folHlink>
          <a:srgbClr val="412D5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8216</TotalTime>
  <Words>2399</Words>
  <Application>Microsoft Office PowerPoint</Application>
  <PresentationFormat>On-screen Show (4:3)</PresentationFormat>
  <Paragraphs>440</Paragraphs>
  <Slides>25</Slides>
  <Notes>23</Notes>
  <HiddenSlides>17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Arial</vt:lpstr>
      <vt:lpstr>Calibri</vt:lpstr>
      <vt:lpstr>Cambria Math</vt:lpstr>
      <vt:lpstr>blank</vt:lpstr>
      <vt:lpstr>Propulsion Systems for e-VTOL aircraft </vt:lpstr>
      <vt:lpstr>MATLAB Design for JSE</vt:lpstr>
      <vt:lpstr>MATLAB Design using SDG Code</vt:lpstr>
      <vt:lpstr>Performance Overview</vt:lpstr>
      <vt:lpstr>Adding Sweep and Lean</vt:lpstr>
      <vt:lpstr>Finalised Rotor</vt:lpstr>
      <vt:lpstr>MATLAB to .stl for 3D Printer</vt:lpstr>
      <vt:lpstr>Week 3 Plans</vt:lpstr>
      <vt:lpstr>PowerPoint Presentation</vt:lpstr>
      <vt:lpstr>Project Questions</vt:lpstr>
      <vt:lpstr>Are ducted fans more efficient in static hover?</vt:lpstr>
      <vt:lpstr>A Superior Figure of Merit</vt:lpstr>
      <vt:lpstr>Reduction of Free Variables</vt:lpstr>
      <vt:lpstr>Reduction of Free Variables</vt:lpstr>
      <vt:lpstr>Reduction of Free Variables</vt:lpstr>
      <vt:lpstr>Maximise Figure of Merit, Minimise Power</vt:lpstr>
      <vt:lpstr>Minimise Power… What a big fan you have</vt:lpstr>
      <vt:lpstr>Chosen Design</vt:lpstr>
      <vt:lpstr>Preliminary Propeller Data – The Baseline</vt:lpstr>
      <vt:lpstr>Are ducted fans FEASIBLE in an e-VTOL application?</vt:lpstr>
      <vt:lpstr>PowerPoint Presentation</vt:lpstr>
      <vt:lpstr>Data Collection, Control and Conclusions </vt:lpstr>
      <vt:lpstr>PowerPoint Presentation</vt:lpstr>
      <vt:lpstr>Mass Model</vt:lpstr>
      <vt:lpstr>PowerPoint Presentation</vt:lpstr>
    </vt:vector>
  </TitlesOfParts>
  <Company>..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..;Sam Grimshaw</dc:creator>
  <cp:lastModifiedBy>Sam</cp:lastModifiedBy>
  <cp:revision>1549</cp:revision>
  <cp:lastPrinted>2012-12-13T15:48:07Z</cp:lastPrinted>
  <dcterms:created xsi:type="dcterms:W3CDTF">2008-03-27T10:29:55Z</dcterms:created>
  <dcterms:modified xsi:type="dcterms:W3CDTF">2020-10-21T15:57:57Z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</Properties>
</file>